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62" r:id="rId3"/>
    <p:sldId id="263" r:id="rId4"/>
    <p:sldId id="316" r:id="rId5"/>
    <p:sldId id="288" r:id="rId6"/>
    <p:sldId id="321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17" r:id="rId16"/>
    <p:sldId id="282" r:id="rId17"/>
    <p:sldId id="275" r:id="rId18"/>
    <p:sldId id="330" r:id="rId19"/>
    <p:sldId id="331" r:id="rId20"/>
    <p:sldId id="332" r:id="rId21"/>
    <p:sldId id="320" r:id="rId22"/>
    <p:sldId id="328" r:id="rId23"/>
    <p:sldId id="32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ACC8415-20BF-4DEC-A96C-55A3367B3A87}">
          <p14:sldIdLst>
            <p14:sldId id="262"/>
            <p14:sldId id="263"/>
            <p14:sldId id="316"/>
            <p14:sldId id="288"/>
            <p14:sldId id="32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17"/>
            <p14:sldId id="282"/>
            <p14:sldId id="275"/>
            <p14:sldId id="330"/>
            <p14:sldId id="331"/>
            <p14:sldId id="332"/>
            <p14:sldId id="320"/>
            <p14:sldId id="328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57B4D0"/>
    <a:srgbClr val="FFFFFF"/>
    <a:srgbClr val="E5E5E5"/>
    <a:srgbClr val="1A1D1A"/>
    <a:srgbClr val="767676"/>
    <a:srgbClr val="878787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0" autoAdjust="0"/>
    <p:restoredTop sz="95842" autoAdjust="0"/>
  </p:normalViewPr>
  <p:slideViewPr>
    <p:cSldViewPr snapToGrid="0">
      <p:cViewPr varScale="1">
        <p:scale>
          <a:sx n="119" d="100"/>
          <a:sy n="119" d="100"/>
        </p:scale>
        <p:origin x="224" y="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30214-BCF4-40B1-AC81-91D8086898FF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5D738-6DBF-4EC5-9648-44AB2277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01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274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38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29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03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970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518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907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61D2A-A65E-DA00-149E-B9BFA790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855E40-9A68-D950-DB52-F840ADCEF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0D34A0-6402-B320-EC2A-4014FAE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C405E6-BF24-E42F-4D8A-C77B59E21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02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63210-208F-B435-8AAF-A407394EC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164A2E-EDBF-9E9B-74C1-E76D48A7D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665CEC-836F-51CC-FB38-680401319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50FC9-2867-7CFC-8706-D9CEAB180B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720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EF623-290E-B0F7-CB11-33C2DE8B7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02EB63-8D8F-4DD3-2513-1B5FB2806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6DA6AE-2BCE-3DEF-6889-6FBABEA75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A11A24-7A0B-12F4-CD65-B572E62D62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67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68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EF8F9-6985-3D0F-76DA-30A4DB1A5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6C7907-E73C-EA7D-F6D6-3C8BA47FD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1EF7A7-F804-8644-017D-8BB4E7ECE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89453D-8173-6C7D-2812-29603123E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4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69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8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715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024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23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7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39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94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jier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11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3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1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06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071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783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6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16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74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44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76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501304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http://www.1ppt.com/jieri/</a:t>
            </a:r>
          </a:p>
        </p:txBody>
      </p:sp>
    </p:spTree>
    <p:extLst>
      <p:ext uri="{BB962C8B-B14F-4D97-AF65-F5344CB8AC3E}">
        <p14:creationId xmlns:p14="http://schemas.microsoft.com/office/powerpoint/2010/main" val="24341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4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5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9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46A7-8F8C-4CD6-B7C8-B85B2F26280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5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54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9" y="0"/>
            <a:ext cx="7820116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11174285" flipH="1">
            <a:off x="7836" y="3442314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-11413" y="3675838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58093" y="3403086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11174285">
            <a:off x="126119" y="3395284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7715704" flipH="1">
            <a:off x="427643" y="2943623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97576" y="2891515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92962" y="2891514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rot="7715704">
            <a:off x="386825" y="2931043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等腰三角形 19"/>
          <p:cNvSpPr/>
          <p:nvPr/>
        </p:nvSpPr>
        <p:spPr>
          <a:xfrm rot="18000000">
            <a:off x="4253484" y="508647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2463990" y="759758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442" y="1880162"/>
            <a:ext cx="59139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cs typeface="+mn-ea"/>
                <a:sym typeface="+mn-lt"/>
              </a:rPr>
              <a:t>微博外交：</a:t>
            </a:r>
            <a:endParaRPr lang="en-US" altLang="zh-CN" sz="4400">
              <a:cs typeface="+mn-ea"/>
              <a:sym typeface="+mn-lt"/>
            </a:endParaRPr>
          </a:p>
          <a:p>
            <a:r>
              <a:rPr lang="zh-CN" altLang="en-US" sz="4400">
                <a:cs typeface="+mn-ea"/>
                <a:sym typeface="+mn-lt"/>
              </a:rPr>
              <a:t>美驻华使馆新媒体传播策略及效用分析</a:t>
            </a:r>
            <a:endParaRPr lang="zh-CN" altLang="en-US" sz="4400" dirty="0"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23409" y="430936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32132" y="4614907"/>
            <a:ext cx="69151" cy="4001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64963" y="4614907"/>
            <a:ext cx="664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cs typeface="+mn-ea"/>
                <a:sym typeface="+mn-lt"/>
              </a:rPr>
              <a:t>小组成员：陈震东、铁嘉欣、徐静  </a:t>
            </a:r>
            <a:r>
              <a:rPr lang="zh-CN" altLang="en-US" sz="1600" i="1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拼音排序不分先后</a:t>
            </a:r>
            <a:endParaRPr lang="zh-CN" altLang="en-US" sz="2000" i="1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029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0">
            <a:extLst>
              <a:ext uri="{FF2B5EF4-FFF2-40B4-BE49-F238E27FC236}">
                <a16:creationId xmlns:a16="http://schemas.microsoft.com/office/drawing/2014/main" id="{C9858B61-5057-EF86-DB99-4720F8065D0B}"/>
              </a:ext>
            </a:extLst>
          </p:cNvPr>
          <p:cNvSpPr/>
          <p:nvPr/>
        </p:nvSpPr>
        <p:spPr>
          <a:xfrm>
            <a:off x="2133832" y="484017"/>
            <a:ext cx="396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推文清理与主题分类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4B1B73F2-B395-7521-4597-C1AA434B22FD}"/>
              </a:ext>
            </a:extLst>
          </p:cNvPr>
          <p:cNvSpPr/>
          <p:nvPr/>
        </p:nvSpPr>
        <p:spPr>
          <a:xfrm>
            <a:off x="591440" y="1477464"/>
            <a:ext cx="4592853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使用百度 </a:t>
            </a: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NLP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 文章分类接口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筛除过短博文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应接口需要，提取标题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根据接口解析博文主题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整理并存储为 </a:t>
            </a: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csv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 格式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4F5DBD5F-B5FE-B042-2253-8AAC1A853AB0}"/>
              </a:ext>
            </a:extLst>
          </p:cNvPr>
          <p:cNvSpPr/>
          <p:nvPr/>
        </p:nvSpPr>
        <p:spPr>
          <a:xfrm>
            <a:off x="1292210" y="5596809"/>
            <a:ext cx="3224797" cy="78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ea typeface="SimHei" panose="02010609060101010101" pitchFamily="49" charset="-122"/>
                <a:cs typeface="+mn-ea"/>
                <a:sym typeface="+mn-lt"/>
              </a:rPr>
              <a:t>相关文件存储于</a:t>
            </a:r>
            <a:endParaRPr lang="en-US" altLang="zh-CN" sz="16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SimHei" panose="02010609060101010101" pitchFamily="49" charset="-122"/>
                <a:cs typeface="+mn-ea"/>
                <a:sym typeface="+mn-lt"/>
              </a:rPr>
              <a:t>processed/</a:t>
            </a:r>
            <a:r>
              <a:rPr lang="en-US" altLang="zh-CN" sz="1600" dirty="0" err="1">
                <a:ea typeface="SimHei" panose="02010609060101010101" pitchFamily="49" charset="-122"/>
                <a:cs typeface="+mn-ea"/>
                <a:sym typeface="+mn-lt"/>
              </a:rPr>
              <a:t>posts.csv</a:t>
            </a:r>
            <a:endParaRPr lang="en-US" altLang="zh-CN" sz="1600" dirty="0">
              <a:ea typeface="SimHei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" name="文本框 64">
            <a:extLst>
              <a:ext uri="{FF2B5EF4-FFF2-40B4-BE49-F238E27FC236}">
                <a16:creationId xmlns:a16="http://schemas.microsoft.com/office/drawing/2014/main" id="{DA3026B6-571A-E153-A708-937A0B46DDC8}"/>
              </a:ext>
            </a:extLst>
          </p:cNvPr>
          <p:cNvSpPr txBox="1"/>
          <p:nvPr/>
        </p:nvSpPr>
        <p:spPr>
          <a:xfrm>
            <a:off x="144836" y="118474"/>
            <a:ext cx="128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2.3</a:t>
            </a:r>
            <a:endParaRPr lang="zh-CN" altLang="en-US" dirty="0">
              <a:sym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F6DD2-DE0B-B075-9C7A-F00B0E13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091" y="1169032"/>
            <a:ext cx="7772400" cy="601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15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24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7" grpId="0"/>
      <p:bldP spid="9" grpId="0"/>
      <p:bldP spid="4" grpId="0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0">
            <a:extLst>
              <a:ext uri="{FF2B5EF4-FFF2-40B4-BE49-F238E27FC236}">
                <a16:creationId xmlns:a16="http://schemas.microsoft.com/office/drawing/2014/main" id="{C9858B61-5057-EF86-DB99-4720F8065D0B}"/>
              </a:ext>
            </a:extLst>
          </p:cNvPr>
          <p:cNvSpPr/>
          <p:nvPr/>
        </p:nvSpPr>
        <p:spPr>
          <a:xfrm>
            <a:off x="2133832" y="484017"/>
            <a:ext cx="396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评论清理与情感分类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4B1B73F2-B395-7521-4597-C1AA434B22FD}"/>
              </a:ext>
            </a:extLst>
          </p:cNvPr>
          <p:cNvSpPr/>
          <p:nvPr/>
        </p:nvSpPr>
        <p:spPr>
          <a:xfrm>
            <a:off x="468304" y="1648339"/>
            <a:ext cx="4467979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使用百度 </a:t>
            </a: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NLP 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情感接口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使用正则表达式将评论的 </a:t>
            </a: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HTML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 代码解析为纯文本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调用接口解析评论情感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整理并存储为 </a:t>
            </a: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csv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 格式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4F5DBD5F-B5FE-B042-2253-8AAC1A853AB0}"/>
              </a:ext>
            </a:extLst>
          </p:cNvPr>
          <p:cNvSpPr/>
          <p:nvPr/>
        </p:nvSpPr>
        <p:spPr>
          <a:xfrm>
            <a:off x="906120" y="5653442"/>
            <a:ext cx="3224797" cy="78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ea typeface="SimHei" panose="02010609060101010101" pitchFamily="49" charset="-122"/>
                <a:cs typeface="+mn-ea"/>
                <a:sym typeface="+mn-lt"/>
              </a:rPr>
              <a:t>相关文件存储于</a:t>
            </a:r>
            <a:endParaRPr lang="en-US" altLang="zh-CN" sz="16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processed/</a:t>
            </a:r>
            <a:r>
              <a:rPr lang="en-US" sz="1600" dirty="0" err="1"/>
              <a:t>comments.</a:t>
            </a:r>
            <a:r>
              <a:rPr lang="en-US" altLang="zh-CN" sz="1600" dirty="0" err="1">
                <a:ea typeface="SimHei" panose="02010609060101010101" pitchFamily="49" charset="-122"/>
                <a:cs typeface="+mn-ea"/>
                <a:sym typeface="+mn-lt"/>
              </a:rPr>
              <a:t>csv</a:t>
            </a:r>
            <a:endParaRPr lang="en-US" sz="1600" dirty="0"/>
          </a:p>
        </p:txBody>
      </p:sp>
      <p:sp>
        <p:nvSpPr>
          <p:cNvPr id="5" name="文本框 64">
            <a:extLst>
              <a:ext uri="{FF2B5EF4-FFF2-40B4-BE49-F238E27FC236}">
                <a16:creationId xmlns:a16="http://schemas.microsoft.com/office/drawing/2014/main" id="{DA3026B6-571A-E153-A708-937A0B46DDC8}"/>
              </a:ext>
            </a:extLst>
          </p:cNvPr>
          <p:cNvSpPr txBox="1"/>
          <p:nvPr/>
        </p:nvSpPr>
        <p:spPr>
          <a:xfrm>
            <a:off x="144836" y="118474"/>
            <a:ext cx="128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2.3</a:t>
            </a:r>
            <a:endParaRPr lang="zh-CN" altLang="en-US" dirty="0"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4AD51-A9A9-A04A-B54C-246AE74D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091" y="1130152"/>
            <a:ext cx="7772400" cy="60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15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24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7" grpId="0"/>
      <p:bldP spid="9" grpId="0"/>
      <p:bldP spid="4" grpId="0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4">
            <a:extLst>
              <a:ext uri="{FF2B5EF4-FFF2-40B4-BE49-F238E27FC236}">
                <a16:creationId xmlns:a16="http://schemas.microsoft.com/office/drawing/2014/main" id="{DA3026B6-571A-E153-A708-937A0B46DDC8}"/>
              </a:ext>
            </a:extLst>
          </p:cNvPr>
          <p:cNvSpPr txBox="1"/>
          <p:nvPr/>
        </p:nvSpPr>
        <p:spPr>
          <a:xfrm>
            <a:off x="144836" y="118474"/>
            <a:ext cx="128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2.4</a:t>
            </a:r>
            <a:endParaRPr lang="zh-CN" altLang="en-US" dirty="0">
              <a:sym typeface="+mn-lt"/>
            </a:endParaRPr>
          </a:p>
        </p:txBody>
      </p:sp>
      <p:sp>
        <p:nvSpPr>
          <p:cNvPr id="3" name="矩形 60">
            <a:extLst>
              <a:ext uri="{FF2B5EF4-FFF2-40B4-BE49-F238E27FC236}">
                <a16:creationId xmlns:a16="http://schemas.microsoft.com/office/drawing/2014/main" id="{A5C9DFF6-A161-2B1B-EA9B-9DEE480F9DE9}"/>
              </a:ext>
            </a:extLst>
          </p:cNvPr>
          <p:cNvSpPr/>
          <p:nvPr/>
        </p:nvSpPr>
        <p:spPr>
          <a:xfrm>
            <a:off x="2133832" y="484017"/>
            <a:ext cx="6384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数据一览 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–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 描述性统计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11" name="Picture 10" descr="A graph with blue squares&#10;&#10;Description automatically generated">
            <a:extLst>
              <a:ext uri="{FF2B5EF4-FFF2-40B4-BE49-F238E27FC236}">
                <a16:creationId xmlns:a16="http://schemas.microsoft.com/office/drawing/2014/main" id="{B7399BE0-BB60-D0AC-DA19-B8B311625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8" y="1571000"/>
            <a:ext cx="5640458" cy="3760305"/>
          </a:xfrm>
          <a:prstGeom prst="rect">
            <a:avLst/>
          </a:prstGeom>
        </p:spPr>
      </p:pic>
      <p:pic>
        <p:nvPicPr>
          <p:cNvPr id="13" name="Picture 12" descr="A graph with blue and white squares&#10;&#10;Description automatically generated">
            <a:extLst>
              <a:ext uri="{FF2B5EF4-FFF2-40B4-BE49-F238E27FC236}">
                <a16:creationId xmlns:a16="http://schemas.microsoft.com/office/drawing/2014/main" id="{B56ABD4B-A5D5-0151-3E0D-6BD1F6082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66" y="1441563"/>
            <a:ext cx="5962310" cy="3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15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5" grpId="0"/>
      <p:bldP spid="5" grpId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4">
            <a:extLst>
              <a:ext uri="{FF2B5EF4-FFF2-40B4-BE49-F238E27FC236}">
                <a16:creationId xmlns:a16="http://schemas.microsoft.com/office/drawing/2014/main" id="{DA3026B6-571A-E153-A708-937A0B46DDC8}"/>
              </a:ext>
            </a:extLst>
          </p:cNvPr>
          <p:cNvSpPr txBox="1"/>
          <p:nvPr/>
        </p:nvSpPr>
        <p:spPr>
          <a:xfrm>
            <a:off x="144836" y="118474"/>
            <a:ext cx="128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2.4</a:t>
            </a:r>
            <a:endParaRPr lang="zh-CN" altLang="en-US" dirty="0">
              <a:sym typeface="+mn-lt"/>
            </a:endParaRPr>
          </a:p>
        </p:txBody>
      </p:sp>
      <p:sp>
        <p:nvSpPr>
          <p:cNvPr id="3" name="矩形 60">
            <a:extLst>
              <a:ext uri="{FF2B5EF4-FFF2-40B4-BE49-F238E27FC236}">
                <a16:creationId xmlns:a16="http://schemas.microsoft.com/office/drawing/2014/main" id="{A5C9DFF6-A161-2B1B-EA9B-9DEE480F9DE9}"/>
              </a:ext>
            </a:extLst>
          </p:cNvPr>
          <p:cNvSpPr/>
          <p:nvPr/>
        </p:nvSpPr>
        <p:spPr>
          <a:xfrm>
            <a:off x="2133832" y="484017"/>
            <a:ext cx="6384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数据一览 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–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 描述性统计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4" name="Picture 3" descr="A graph with blue lines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8AAFF226-3F3F-AE56-D0DE-D7C661E31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51" y="1242154"/>
            <a:ext cx="8217498" cy="54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15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5" grpId="0"/>
      <p:bldP spid="5" grpId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>
            <a:spLocks/>
          </p:cNvSpPr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5" name="Freeform 197"/>
          <p:cNvSpPr>
            <a:spLocks/>
          </p:cNvSpPr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2" name="Freeform 204"/>
          <p:cNvSpPr>
            <a:spLocks/>
          </p:cNvSpPr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Freeform 212"/>
          <p:cNvSpPr>
            <a:spLocks/>
          </p:cNvSpPr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Freeform 213"/>
          <p:cNvSpPr>
            <a:spLocks/>
          </p:cNvSpPr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Freeform 214"/>
          <p:cNvSpPr>
            <a:spLocks/>
          </p:cNvSpPr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3" name="Freeform 215"/>
          <p:cNvSpPr>
            <a:spLocks/>
          </p:cNvSpPr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5" name="Freeform 217"/>
          <p:cNvSpPr>
            <a:spLocks/>
          </p:cNvSpPr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6" name="Freeform 218"/>
          <p:cNvSpPr>
            <a:spLocks/>
          </p:cNvSpPr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7" name="Freeform 219"/>
          <p:cNvSpPr>
            <a:spLocks/>
          </p:cNvSpPr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Freeform 220"/>
          <p:cNvSpPr>
            <a:spLocks/>
          </p:cNvSpPr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Freeform 227"/>
          <p:cNvSpPr>
            <a:spLocks/>
          </p:cNvSpPr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8" name="Freeform 230"/>
          <p:cNvSpPr>
            <a:spLocks/>
          </p:cNvSpPr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9" name="Freeform 231"/>
          <p:cNvSpPr>
            <a:spLocks/>
          </p:cNvSpPr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4" name="Freeform 196"/>
          <p:cNvSpPr>
            <a:spLocks/>
          </p:cNvSpPr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4" name="Freeform 206"/>
          <p:cNvSpPr>
            <a:spLocks/>
          </p:cNvSpPr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1" name="Freeform 233"/>
          <p:cNvSpPr>
            <a:spLocks/>
          </p:cNvSpPr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6" name="Freeform 198"/>
          <p:cNvSpPr>
            <a:spLocks/>
          </p:cNvSpPr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7" name="Freeform 199"/>
          <p:cNvSpPr>
            <a:spLocks/>
          </p:cNvSpPr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8" name="Freeform 200"/>
          <p:cNvSpPr>
            <a:spLocks/>
          </p:cNvSpPr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4" name="Freeform 216"/>
          <p:cNvSpPr>
            <a:spLocks/>
          </p:cNvSpPr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9" name="Freeform 221"/>
          <p:cNvSpPr>
            <a:spLocks/>
          </p:cNvSpPr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1" name="Freeform 223"/>
          <p:cNvSpPr>
            <a:spLocks/>
          </p:cNvSpPr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0" name="Freeform 232"/>
          <p:cNvSpPr>
            <a:spLocks/>
          </p:cNvSpPr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cs typeface="+mn-ea"/>
                <a:sym typeface="+mn-lt"/>
              </a:rPr>
              <a:t>3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1031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02523" y="3779193"/>
            <a:ext cx="6030429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2"/>
                </a:solidFill>
                <a:cs typeface="+mn-ea"/>
                <a:sym typeface="+mn-lt"/>
              </a:rPr>
              <a:t>各国外交机构越来越多地运用微博平台发布外交信息、引发公众关注、收集公众信息并试图影响公众舆论。</a:t>
            </a:r>
            <a:endParaRPr lang="en-US" altLang="zh-CN" sz="2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2276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3 </a:t>
            </a:r>
            <a:r>
              <a:rPr kumimoji="1" lang="zh-CN" altLang="en-US" sz="3200" b="1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分析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62" name="直接连接符 61"/>
          <p:cNvCxnSpPr>
            <a:cxnSpLocks/>
          </p:cNvCxnSpPr>
          <p:nvPr/>
        </p:nvCxnSpPr>
        <p:spPr>
          <a:xfrm flipV="1">
            <a:off x="4778443" y="3617342"/>
            <a:ext cx="5895309" cy="1392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4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0.03889 L -3.95833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0.03843 L -3.95833E-6 -2.22222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20113"/>
          <p:cNvSpPr>
            <a:spLocks noEditPoints="1"/>
          </p:cNvSpPr>
          <p:nvPr/>
        </p:nvSpPr>
        <p:spPr bwMode="auto">
          <a:xfrm>
            <a:off x="4780188" y="3276426"/>
            <a:ext cx="336258" cy="1148589"/>
          </a:xfrm>
          <a:custGeom>
            <a:avLst/>
            <a:gdLst>
              <a:gd name="T0" fmla="*/ 280 w 284"/>
              <a:gd name="T1" fmla="*/ 957 h 970"/>
              <a:gd name="T2" fmla="*/ 276 w 284"/>
              <a:gd name="T3" fmla="*/ 958 h 970"/>
              <a:gd name="T4" fmla="*/ 279 w 284"/>
              <a:gd name="T5" fmla="*/ 970 h 970"/>
              <a:gd name="T6" fmla="*/ 284 w 284"/>
              <a:gd name="T7" fmla="*/ 969 h 970"/>
              <a:gd name="T8" fmla="*/ 280 w 284"/>
              <a:gd name="T9" fmla="*/ 957 h 970"/>
              <a:gd name="T10" fmla="*/ 89 w 284"/>
              <a:gd name="T11" fmla="*/ 313 h 970"/>
              <a:gd name="T12" fmla="*/ 85 w 284"/>
              <a:gd name="T13" fmla="*/ 314 h 970"/>
              <a:gd name="T14" fmla="*/ 89 w 284"/>
              <a:gd name="T15" fmla="*/ 326 h 970"/>
              <a:gd name="T16" fmla="*/ 93 w 284"/>
              <a:gd name="T17" fmla="*/ 324 h 970"/>
              <a:gd name="T18" fmla="*/ 89 w 284"/>
              <a:gd name="T19" fmla="*/ 313 h 970"/>
              <a:gd name="T20" fmla="*/ 73 w 284"/>
              <a:gd name="T21" fmla="*/ 253 h 970"/>
              <a:gd name="T22" fmla="*/ 69 w 284"/>
              <a:gd name="T23" fmla="*/ 255 h 970"/>
              <a:gd name="T24" fmla="*/ 72 w 284"/>
              <a:gd name="T25" fmla="*/ 266 h 970"/>
              <a:gd name="T26" fmla="*/ 76 w 284"/>
              <a:gd name="T27" fmla="*/ 265 h 970"/>
              <a:gd name="T28" fmla="*/ 73 w 284"/>
              <a:gd name="T29" fmla="*/ 253 h 970"/>
              <a:gd name="T30" fmla="*/ 15 w 284"/>
              <a:gd name="T31" fmla="*/ 41 h 970"/>
              <a:gd name="T32" fmla="*/ 11 w 284"/>
              <a:gd name="T33" fmla="*/ 42 h 970"/>
              <a:gd name="T34" fmla="*/ 13 w 284"/>
              <a:gd name="T35" fmla="*/ 50 h 970"/>
              <a:gd name="T36" fmla="*/ 18 w 284"/>
              <a:gd name="T37" fmla="*/ 49 h 970"/>
              <a:gd name="T38" fmla="*/ 15 w 284"/>
              <a:gd name="T39" fmla="*/ 41 h 970"/>
              <a:gd name="T40" fmla="*/ 5 w 284"/>
              <a:gd name="T41" fmla="*/ 0 h 970"/>
              <a:gd name="T42" fmla="*/ 0 w 284"/>
              <a:gd name="T43" fmla="*/ 1 h 970"/>
              <a:gd name="T44" fmla="*/ 3 w 284"/>
              <a:gd name="T45" fmla="*/ 9 h 970"/>
              <a:gd name="T46" fmla="*/ 7 w 284"/>
              <a:gd name="T47" fmla="*/ 8 h 970"/>
              <a:gd name="T48" fmla="*/ 5 w 284"/>
              <a:gd name="T49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4" h="970">
                <a:moveTo>
                  <a:pt x="280" y="957"/>
                </a:moveTo>
                <a:cubicBezTo>
                  <a:pt x="279" y="957"/>
                  <a:pt x="277" y="958"/>
                  <a:pt x="276" y="958"/>
                </a:cubicBezTo>
                <a:cubicBezTo>
                  <a:pt x="279" y="970"/>
                  <a:pt x="279" y="970"/>
                  <a:pt x="279" y="970"/>
                </a:cubicBezTo>
                <a:cubicBezTo>
                  <a:pt x="281" y="969"/>
                  <a:pt x="282" y="969"/>
                  <a:pt x="284" y="969"/>
                </a:cubicBezTo>
                <a:cubicBezTo>
                  <a:pt x="280" y="957"/>
                  <a:pt x="280" y="957"/>
                  <a:pt x="280" y="957"/>
                </a:cubicBezTo>
                <a:moveTo>
                  <a:pt x="89" y="313"/>
                </a:moveTo>
                <a:cubicBezTo>
                  <a:pt x="88" y="313"/>
                  <a:pt x="87" y="314"/>
                  <a:pt x="85" y="314"/>
                </a:cubicBezTo>
                <a:cubicBezTo>
                  <a:pt x="89" y="326"/>
                  <a:pt x="89" y="326"/>
                  <a:pt x="89" y="326"/>
                </a:cubicBezTo>
                <a:cubicBezTo>
                  <a:pt x="90" y="325"/>
                  <a:pt x="91" y="325"/>
                  <a:pt x="93" y="324"/>
                </a:cubicBezTo>
                <a:cubicBezTo>
                  <a:pt x="89" y="313"/>
                  <a:pt x="89" y="313"/>
                  <a:pt x="89" y="313"/>
                </a:cubicBezTo>
                <a:moveTo>
                  <a:pt x="73" y="253"/>
                </a:moveTo>
                <a:cubicBezTo>
                  <a:pt x="71" y="254"/>
                  <a:pt x="70" y="254"/>
                  <a:pt x="69" y="255"/>
                </a:cubicBezTo>
                <a:cubicBezTo>
                  <a:pt x="72" y="266"/>
                  <a:pt x="72" y="266"/>
                  <a:pt x="72" y="266"/>
                </a:cubicBezTo>
                <a:cubicBezTo>
                  <a:pt x="73" y="266"/>
                  <a:pt x="75" y="265"/>
                  <a:pt x="76" y="265"/>
                </a:cubicBezTo>
                <a:cubicBezTo>
                  <a:pt x="73" y="253"/>
                  <a:pt x="73" y="253"/>
                  <a:pt x="73" y="253"/>
                </a:cubicBezTo>
                <a:moveTo>
                  <a:pt x="15" y="41"/>
                </a:moveTo>
                <a:cubicBezTo>
                  <a:pt x="14" y="41"/>
                  <a:pt x="13" y="42"/>
                  <a:pt x="11" y="42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6" y="49"/>
                  <a:pt x="18" y="49"/>
                </a:cubicBezTo>
                <a:cubicBezTo>
                  <a:pt x="15" y="41"/>
                  <a:pt x="15" y="41"/>
                  <a:pt x="15" y="41"/>
                </a:cubicBezTo>
                <a:moveTo>
                  <a:pt x="5" y="0"/>
                </a:moveTo>
                <a:cubicBezTo>
                  <a:pt x="3" y="0"/>
                  <a:pt x="2" y="1"/>
                  <a:pt x="0" y="1"/>
                </a:cubicBezTo>
                <a:cubicBezTo>
                  <a:pt x="3" y="9"/>
                  <a:pt x="3" y="9"/>
                  <a:pt x="3" y="9"/>
                </a:cubicBezTo>
                <a:cubicBezTo>
                  <a:pt x="4" y="9"/>
                  <a:pt x="5" y="8"/>
                  <a:pt x="7" y="8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3" name="Freeform 20188"/>
          <p:cNvSpPr>
            <a:spLocks/>
          </p:cNvSpPr>
          <p:nvPr/>
        </p:nvSpPr>
        <p:spPr bwMode="auto">
          <a:xfrm>
            <a:off x="4581239" y="3321527"/>
            <a:ext cx="5011" cy="5512"/>
          </a:xfrm>
          <a:custGeom>
            <a:avLst/>
            <a:gdLst>
              <a:gd name="T0" fmla="*/ 0 w 4"/>
              <a:gd name="T1" fmla="*/ 0 h 5"/>
              <a:gd name="T2" fmla="*/ 0 w 4"/>
              <a:gd name="T3" fmla="*/ 4 h 5"/>
              <a:gd name="T4" fmla="*/ 2 w 4"/>
              <a:gd name="T5" fmla="*/ 5 h 5"/>
              <a:gd name="T6" fmla="*/ 4 w 4"/>
              <a:gd name="T7" fmla="*/ 1 h 5"/>
              <a:gd name="T8" fmla="*/ 0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0" y="0"/>
                </a:moveTo>
                <a:cubicBezTo>
                  <a:pt x="0" y="4"/>
                  <a:pt x="0" y="4"/>
                  <a:pt x="0" y="4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3" y="3"/>
                  <a:pt x="4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Freeform 20191"/>
          <p:cNvSpPr>
            <a:spLocks/>
          </p:cNvSpPr>
          <p:nvPr/>
        </p:nvSpPr>
        <p:spPr bwMode="auto">
          <a:xfrm>
            <a:off x="4581239" y="3341572"/>
            <a:ext cx="2506" cy="6014"/>
          </a:xfrm>
          <a:custGeom>
            <a:avLst/>
            <a:gdLst>
              <a:gd name="T0" fmla="*/ 1 w 2"/>
              <a:gd name="T1" fmla="*/ 0 h 5"/>
              <a:gd name="T2" fmla="*/ 0 w 2"/>
              <a:gd name="T3" fmla="*/ 0 h 5"/>
              <a:gd name="T4" fmla="*/ 0 w 2"/>
              <a:gd name="T5" fmla="*/ 5 h 5"/>
              <a:gd name="T6" fmla="*/ 2 w 2"/>
              <a:gd name="T7" fmla="*/ 4 h 5"/>
              <a:gd name="T8" fmla="*/ 1 w 2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5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1"/>
                  <a:pt x="1" y="0"/>
                </a:cubicBezTo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Freeform 20192"/>
          <p:cNvSpPr>
            <a:spLocks/>
          </p:cNvSpPr>
          <p:nvPr/>
        </p:nvSpPr>
        <p:spPr bwMode="auto">
          <a:xfrm>
            <a:off x="4270036" y="3341572"/>
            <a:ext cx="311202" cy="78177"/>
          </a:xfrm>
          <a:custGeom>
            <a:avLst/>
            <a:gdLst>
              <a:gd name="T0" fmla="*/ 263 w 263"/>
              <a:gd name="T1" fmla="*/ 0 h 66"/>
              <a:gd name="T2" fmla="*/ 0 w 263"/>
              <a:gd name="T3" fmla="*/ 62 h 66"/>
              <a:gd name="T4" fmla="*/ 1 w 263"/>
              <a:gd name="T5" fmla="*/ 66 h 66"/>
              <a:gd name="T6" fmla="*/ 263 w 263"/>
              <a:gd name="T7" fmla="*/ 5 h 66"/>
              <a:gd name="T8" fmla="*/ 263 w 263"/>
              <a:gd name="T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66">
                <a:moveTo>
                  <a:pt x="263" y="0"/>
                </a:move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1" y="65"/>
                  <a:pt x="1" y="66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0"/>
                  <a:pt x="263" y="0"/>
                  <a:pt x="263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6" name="Freeform 20199"/>
          <p:cNvSpPr>
            <a:spLocks/>
          </p:cNvSpPr>
          <p:nvPr/>
        </p:nvSpPr>
        <p:spPr bwMode="auto">
          <a:xfrm>
            <a:off x="4476001" y="4670066"/>
            <a:ext cx="9521" cy="0"/>
          </a:xfrm>
          <a:custGeom>
            <a:avLst/>
            <a:gdLst>
              <a:gd name="T0" fmla="*/ 16 w 19"/>
              <a:gd name="T1" fmla="*/ 0 w 19"/>
              <a:gd name="T2" fmla="*/ 0 w 19"/>
              <a:gd name="T3" fmla="*/ 19 w 19"/>
              <a:gd name="T4" fmla="*/ 16 w 1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9">
                <a:moveTo>
                  <a:pt x="16" y="0"/>
                </a:moveTo>
                <a:lnTo>
                  <a:pt x="0" y="0"/>
                </a:lnTo>
                <a:lnTo>
                  <a:pt x="0" y="0"/>
                </a:lnTo>
                <a:lnTo>
                  <a:pt x="19" y="0"/>
                </a:lnTo>
                <a:lnTo>
                  <a:pt x="16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7" name="Freeform 20200"/>
          <p:cNvSpPr>
            <a:spLocks/>
          </p:cNvSpPr>
          <p:nvPr/>
        </p:nvSpPr>
        <p:spPr bwMode="auto">
          <a:xfrm>
            <a:off x="4476001" y="4670066"/>
            <a:ext cx="9521" cy="0"/>
          </a:xfrm>
          <a:custGeom>
            <a:avLst/>
            <a:gdLst>
              <a:gd name="T0" fmla="*/ 16 w 19"/>
              <a:gd name="T1" fmla="*/ 0 w 19"/>
              <a:gd name="T2" fmla="*/ 0 w 19"/>
              <a:gd name="T3" fmla="*/ 19 w 19"/>
              <a:gd name="T4" fmla="*/ 16 w 1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9">
                <a:moveTo>
                  <a:pt x="16" y="0"/>
                </a:moveTo>
                <a:lnTo>
                  <a:pt x="0" y="0"/>
                </a:lnTo>
                <a:lnTo>
                  <a:pt x="0" y="0"/>
                </a:lnTo>
                <a:lnTo>
                  <a:pt x="19" y="0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8" name="Freeform 20204"/>
          <p:cNvSpPr>
            <a:spLocks noEditPoints="1"/>
          </p:cNvSpPr>
          <p:nvPr/>
        </p:nvSpPr>
        <p:spPr bwMode="auto">
          <a:xfrm>
            <a:off x="4808752" y="3648263"/>
            <a:ext cx="67653" cy="544728"/>
          </a:xfrm>
          <a:custGeom>
            <a:avLst/>
            <a:gdLst>
              <a:gd name="T0" fmla="*/ 50 w 57"/>
              <a:gd name="T1" fmla="*/ 25 h 460"/>
              <a:gd name="T2" fmla="*/ 0 w 57"/>
              <a:gd name="T3" fmla="*/ 459 h 460"/>
              <a:gd name="T4" fmla="*/ 4 w 57"/>
              <a:gd name="T5" fmla="*/ 460 h 460"/>
              <a:gd name="T6" fmla="*/ 54 w 57"/>
              <a:gd name="T7" fmla="*/ 26 h 460"/>
              <a:gd name="T8" fmla="*/ 50 w 57"/>
              <a:gd name="T9" fmla="*/ 25 h 460"/>
              <a:gd name="T10" fmla="*/ 53 w 57"/>
              <a:gd name="T11" fmla="*/ 0 h 460"/>
              <a:gd name="T12" fmla="*/ 51 w 57"/>
              <a:gd name="T13" fmla="*/ 12 h 460"/>
              <a:gd name="T14" fmla="*/ 56 w 57"/>
              <a:gd name="T15" fmla="*/ 12 h 460"/>
              <a:gd name="T16" fmla="*/ 57 w 57"/>
              <a:gd name="T17" fmla="*/ 0 h 460"/>
              <a:gd name="T18" fmla="*/ 53 w 57"/>
              <a:gd name="T19" fmla="*/ 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460">
                <a:moveTo>
                  <a:pt x="50" y="25"/>
                </a:moveTo>
                <a:cubicBezTo>
                  <a:pt x="0" y="459"/>
                  <a:pt x="0" y="459"/>
                  <a:pt x="0" y="459"/>
                </a:cubicBezTo>
                <a:cubicBezTo>
                  <a:pt x="1" y="459"/>
                  <a:pt x="3" y="460"/>
                  <a:pt x="4" y="460"/>
                </a:cubicBezTo>
                <a:cubicBezTo>
                  <a:pt x="54" y="26"/>
                  <a:pt x="54" y="26"/>
                  <a:pt x="54" y="26"/>
                </a:cubicBezTo>
                <a:cubicBezTo>
                  <a:pt x="53" y="26"/>
                  <a:pt x="51" y="26"/>
                  <a:pt x="50" y="25"/>
                </a:cubicBezTo>
                <a:moveTo>
                  <a:pt x="53" y="0"/>
                </a:moveTo>
                <a:cubicBezTo>
                  <a:pt x="51" y="12"/>
                  <a:pt x="51" y="12"/>
                  <a:pt x="51" y="12"/>
                </a:cubicBezTo>
                <a:cubicBezTo>
                  <a:pt x="53" y="12"/>
                  <a:pt x="54" y="12"/>
                  <a:pt x="56" y="12"/>
                </a:cubicBezTo>
                <a:cubicBezTo>
                  <a:pt x="57" y="0"/>
                  <a:pt x="57" y="0"/>
                  <a:pt x="57" y="0"/>
                </a:cubicBezTo>
                <a:cubicBezTo>
                  <a:pt x="55" y="0"/>
                  <a:pt x="54" y="0"/>
                  <a:pt x="53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Freeform 20214"/>
          <p:cNvSpPr>
            <a:spLocks noEditPoints="1"/>
          </p:cNvSpPr>
          <p:nvPr/>
        </p:nvSpPr>
        <p:spPr bwMode="auto">
          <a:xfrm>
            <a:off x="4581239" y="3652774"/>
            <a:ext cx="586323" cy="554249"/>
          </a:xfrm>
          <a:custGeom>
            <a:avLst/>
            <a:gdLst>
              <a:gd name="T0" fmla="*/ 0 w 495"/>
              <a:gd name="T1" fmla="*/ 288 h 468"/>
              <a:gd name="T2" fmla="*/ 0 w 495"/>
              <a:gd name="T3" fmla="*/ 295 h 468"/>
              <a:gd name="T4" fmla="*/ 163 w 495"/>
              <a:gd name="T5" fmla="*/ 468 h 468"/>
              <a:gd name="T6" fmla="*/ 166 w 495"/>
              <a:gd name="T7" fmla="*/ 465 h 468"/>
              <a:gd name="T8" fmla="*/ 0 w 495"/>
              <a:gd name="T9" fmla="*/ 288 h 468"/>
              <a:gd name="T10" fmla="*/ 491 w 495"/>
              <a:gd name="T11" fmla="*/ 178 h 468"/>
              <a:gd name="T12" fmla="*/ 354 w 495"/>
              <a:gd name="T13" fmla="*/ 320 h 468"/>
              <a:gd name="T14" fmla="*/ 350 w 495"/>
              <a:gd name="T15" fmla="*/ 324 h 468"/>
              <a:gd name="T16" fmla="*/ 215 w 495"/>
              <a:gd name="T17" fmla="*/ 464 h 468"/>
              <a:gd name="T18" fmla="*/ 218 w 495"/>
              <a:gd name="T19" fmla="*/ 467 h 468"/>
              <a:gd name="T20" fmla="*/ 352 w 495"/>
              <a:gd name="T21" fmla="*/ 329 h 468"/>
              <a:gd name="T22" fmla="*/ 355 w 495"/>
              <a:gd name="T23" fmla="*/ 325 h 468"/>
              <a:gd name="T24" fmla="*/ 495 w 495"/>
              <a:gd name="T25" fmla="*/ 181 h 468"/>
              <a:gd name="T26" fmla="*/ 491 w 495"/>
              <a:gd name="T27" fmla="*/ 178 h 468"/>
              <a:gd name="T28" fmla="*/ 291 w 495"/>
              <a:gd name="T29" fmla="*/ 0 h 468"/>
              <a:gd name="T30" fmla="*/ 288 w 495"/>
              <a:gd name="T31" fmla="*/ 4 h 468"/>
              <a:gd name="T32" fmla="*/ 487 w 495"/>
              <a:gd name="T33" fmla="*/ 139 h 468"/>
              <a:gd name="T34" fmla="*/ 490 w 495"/>
              <a:gd name="T35" fmla="*/ 135 h 468"/>
              <a:gd name="T36" fmla="*/ 291 w 495"/>
              <a:gd name="T37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5" h="468">
                <a:moveTo>
                  <a:pt x="0" y="288"/>
                </a:moveTo>
                <a:cubicBezTo>
                  <a:pt x="0" y="295"/>
                  <a:pt x="0" y="295"/>
                  <a:pt x="0" y="295"/>
                </a:cubicBezTo>
                <a:cubicBezTo>
                  <a:pt x="163" y="468"/>
                  <a:pt x="163" y="468"/>
                  <a:pt x="163" y="468"/>
                </a:cubicBezTo>
                <a:cubicBezTo>
                  <a:pt x="164" y="467"/>
                  <a:pt x="165" y="466"/>
                  <a:pt x="166" y="465"/>
                </a:cubicBezTo>
                <a:cubicBezTo>
                  <a:pt x="0" y="288"/>
                  <a:pt x="0" y="288"/>
                  <a:pt x="0" y="288"/>
                </a:cubicBezTo>
                <a:moveTo>
                  <a:pt x="491" y="178"/>
                </a:moveTo>
                <a:cubicBezTo>
                  <a:pt x="354" y="320"/>
                  <a:pt x="354" y="320"/>
                  <a:pt x="354" y="320"/>
                </a:cubicBezTo>
                <a:cubicBezTo>
                  <a:pt x="350" y="324"/>
                  <a:pt x="350" y="324"/>
                  <a:pt x="350" y="324"/>
                </a:cubicBezTo>
                <a:cubicBezTo>
                  <a:pt x="215" y="464"/>
                  <a:pt x="215" y="464"/>
                  <a:pt x="215" y="464"/>
                </a:cubicBezTo>
                <a:cubicBezTo>
                  <a:pt x="216" y="465"/>
                  <a:pt x="217" y="466"/>
                  <a:pt x="218" y="467"/>
                </a:cubicBezTo>
                <a:cubicBezTo>
                  <a:pt x="352" y="329"/>
                  <a:pt x="352" y="329"/>
                  <a:pt x="352" y="329"/>
                </a:cubicBezTo>
                <a:cubicBezTo>
                  <a:pt x="355" y="325"/>
                  <a:pt x="355" y="325"/>
                  <a:pt x="355" y="325"/>
                </a:cubicBezTo>
                <a:cubicBezTo>
                  <a:pt x="495" y="181"/>
                  <a:pt x="495" y="181"/>
                  <a:pt x="495" y="181"/>
                </a:cubicBezTo>
                <a:cubicBezTo>
                  <a:pt x="493" y="180"/>
                  <a:pt x="492" y="179"/>
                  <a:pt x="491" y="178"/>
                </a:cubicBezTo>
                <a:moveTo>
                  <a:pt x="291" y="0"/>
                </a:moveTo>
                <a:cubicBezTo>
                  <a:pt x="290" y="1"/>
                  <a:pt x="289" y="3"/>
                  <a:pt x="288" y="4"/>
                </a:cubicBezTo>
                <a:cubicBezTo>
                  <a:pt x="487" y="139"/>
                  <a:pt x="487" y="139"/>
                  <a:pt x="487" y="139"/>
                </a:cubicBezTo>
                <a:cubicBezTo>
                  <a:pt x="488" y="137"/>
                  <a:pt x="489" y="136"/>
                  <a:pt x="490" y="135"/>
                </a:cubicBezTo>
                <a:cubicBezTo>
                  <a:pt x="291" y="0"/>
                  <a:pt x="291" y="0"/>
                  <a:pt x="291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4" name="Freeform 20216"/>
          <p:cNvSpPr>
            <a:spLocks noEditPoints="1"/>
          </p:cNvSpPr>
          <p:nvPr/>
        </p:nvSpPr>
        <p:spPr bwMode="auto">
          <a:xfrm>
            <a:off x="4466480" y="4260643"/>
            <a:ext cx="607370" cy="411929"/>
          </a:xfrm>
          <a:custGeom>
            <a:avLst/>
            <a:gdLst>
              <a:gd name="T0" fmla="*/ 3 w 513"/>
              <a:gd name="T1" fmla="*/ 344 h 348"/>
              <a:gd name="T2" fmla="*/ 1 w 513"/>
              <a:gd name="T3" fmla="*/ 346 h 348"/>
              <a:gd name="T4" fmla="*/ 0 w 513"/>
              <a:gd name="T5" fmla="*/ 348 h 348"/>
              <a:gd name="T6" fmla="*/ 5 w 513"/>
              <a:gd name="T7" fmla="*/ 346 h 348"/>
              <a:gd name="T8" fmla="*/ 4 w 513"/>
              <a:gd name="T9" fmla="*/ 345 h 348"/>
              <a:gd name="T10" fmla="*/ 3 w 513"/>
              <a:gd name="T11" fmla="*/ 344 h 348"/>
              <a:gd name="T12" fmla="*/ 262 w 513"/>
              <a:gd name="T13" fmla="*/ 8 h 348"/>
              <a:gd name="T14" fmla="*/ 7 w 513"/>
              <a:gd name="T15" fmla="*/ 338 h 348"/>
              <a:gd name="T16" fmla="*/ 8 w 513"/>
              <a:gd name="T17" fmla="*/ 342 h 348"/>
              <a:gd name="T18" fmla="*/ 19 w 513"/>
              <a:gd name="T19" fmla="*/ 342 h 348"/>
              <a:gd name="T20" fmla="*/ 506 w 513"/>
              <a:gd name="T21" fmla="*/ 180 h 348"/>
              <a:gd name="T22" fmla="*/ 505 w 513"/>
              <a:gd name="T23" fmla="*/ 176 h 348"/>
              <a:gd name="T24" fmla="*/ 12 w 513"/>
              <a:gd name="T25" fmla="*/ 340 h 348"/>
              <a:gd name="T26" fmla="*/ 266 w 513"/>
              <a:gd name="T27" fmla="*/ 11 h 348"/>
              <a:gd name="T28" fmla="*/ 262 w 513"/>
              <a:gd name="T29" fmla="*/ 8 h 348"/>
              <a:gd name="T30" fmla="*/ 320 w 513"/>
              <a:gd name="T31" fmla="*/ 0 h 348"/>
              <a:gd name="T32" fmla="*/ 318 w 513"/>
              <a:gd name="T33" fmla="*/ 4 h 348"/>
              <a:gd name="T34" fmla="*/ 511 w 513"/>
              <a:gd name="T35" fmla="*/ 135 h 348"/>
              <a:gd name="T36" fmla="*/ 513 w 513"/>
              <a:gd name="T37" fmla="*/ 132 h 348"/>
              <a:gd name="T38" fmla="*/ 320 w 513"/>
              <a:gd name="T39" fmla="*/ 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3" h="348">
                <a:moveTo>
                  <a:pt x="3" y="344"/>
                </a:moveTo>
                <a:cubicBezTo>
                  <a:pt x="1" y="346"/>
                  <a:pt x="1" y="346"/>
                  <a:pt x="1" y="346"/>
                </a:cubicBezTo>
                <a:cubicBezTo>
                  <a:pt x="0" y="348"/>
                  <a:pt x="0" y="348"/>
                  <a:pt x="0" y="348"/>
                </a:cubicBezTo>
                <a:cubicBezTo>
                  <a:pt x="5" y="346"/>
                  <a:pt x="5" y="346"/>
                  <a:pt x="5" y="346"/>
                </a:cubicBezTo>
                <a:cubicBezTo>
                  <a:pt x="4" y="345"/>
                  <a:pt x="4" y="345"/>
                  <a:pt x="4" y="345"/>
                </a:cubicBezTo>
                <a:cubicBezTo>
                  <a:pt x="3" y="344"/>
                  <a:pt x="3" y="344"/>
                  <a:pt x="3" y="344"/>
                </a:cubicBezTo>
                <a:moveTo>
                  <a:pt x="262" y="8"/>
                </a:moveTo>
                <a:cubicBezTo>
                  <a:pt x="7" y="338"/>
                  <a:pt x="7" y="338"/>
                  <a:pt x="7" y="338"/>
                </a:cubicBezTo>
                <a:cubicBezTo>
                  <a:pt x="8" y="342"/>
                  <a:pt x="8" y="342"/>
                  <a:pt x="8" y="342"/>
                </a:cubicBezTo>
                <a:cubicBezTo>
                  <a:pt x="19" y="342"/>
                  <a:pt x="19" y="342"/>
                  <a:pt x="19" y="342"/>
                </a:cubicBezTo>
                <a:cubicBezTo>
                  <a:pt x="506" y="180"/>
                  <a:pt x="506" y="180"/>
                  <a:pt x="506" y="180"/>
                </a:cubicBezTo>
                <a:cubicBezTo>
                  <a:pt x="506" y="179"/>
                  <a:pt x="505" y="177"/>
                  <a:pt x="505" y="176"/>
                </a:cubicBezTo>
                <a:cubicBezTo>
                  <a:pt x="12" y="340"/>
                  <a:pt x="12" y="340"/>
                  <a:pt x="12" y="340"/>
                </a:cubicBezTo>
                <a:cubicBezTo>
                  <a:pt x="266" y="11"/>
                  <a:pt x="266" y="11"/>
                  <a:pt x="266" y="11"/>
                </a:cubicBezTo>
                <a:cubicBezTo>
                  <a:pt x="265" y="10"/>
                  <a:pt x="263" y="9"/>
                  <a:pt x="262" y="8"/>
                </a:cubicBezTo>
                <a:moveTo>
                  <a:pt x="320" y="0"/>
                </a:moveTo>
                <a:cubicBezTo>
                  <a:pt x="319" y="2"/>
                  <a:pt x="318" y="3"/>
                  <a:pt x="318" y="4"/>
                </a:cubicBezTo>
                <a:cubicBezTo>
                  <a:pt x="511" y="135"/>
                  <a:pt x="511" y="135"/>
                  <a:pt x="511" y="135"/>
                </a:cubicBezTo>
                <a:cubicBezTo>
                  <a:pt x="511" y="134"/>
                  <a:pt x="512" y="133"/>
                  <a:pt x="513" y="132"/>
                </a:cubicBezTo>
                <a:cubicBezTo>
                  <a:pt x="320" y="0"/>
                  <a:pt x="320" y="0"/>
                  <a:pt x="320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6" name="Freeform 20218"/>
          <p:cNvSpPr>
            <a:spLocks/>
          </p:cNvSpPr>
          <p:nvPr/>
        </p:nvSpPr>
        <p:spPr bwMode="auto">
          <a:xfrm>
            <a:off x="4761145" y="3293964"/>
            <a:ext cx="12027" cy="8519"/>
          </a:xfrm>
          <a:custGeom>
            <a:avLst/>
            <a:gdLst>
              <a:gd name="T0" fmla="*/ 2 w 10"/>
              <a:gd name="T1" fmla="*/ 0 h 7"/>
              <a:gd name="T2" fmla="*/ 0 w 10"/>
              <a:gd name="T3" fmla="*/ 4 h 7"/>
              <a:gd name="T4" fmla="*/ 8 w 10"/>
              <a:gd name="T5" fmla="*/ 7 h 7"/>
              <a:gd name="T6" fmla="*/ 10 w 10"/>
              <a:gd name="T7" fmla="*/ 3 h 7"/>
              <a:gd name="T8" fmla="*/ 2 w 10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7">
                <a:moveTo>
                  <a:pt x="2" y="0"/>
                </a:moveTo>
                <a:cubicBezTo>
                  <a:pt x="1" y="1"/>
                  <a:pt x="1" y="3"/>
                  <a:pt x="0" y="4"/>
                </a:cubicBezTo>
                <a:cubicBezTo>
                  <a:pt x="8" y="7"/>
                  <a:pt x="8" y="7"/>
                  <a:pt x="8" y="7"/>
                </a:cubicBezTo>
                <a:cubicBezTo>
                  <a:pt x="9" y="5"/>
                  <a:pt x="9" y="4"/>
                  <a:pt x="10" y="3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7" name="Freeform 20223"/>
          <p:cNvSpPr>
            <a:spLocks/>
          </p:cNvSpPr>
          <p:nvPr/>
        </p:nvSpPr>
        <p:spPr bwMode="auto">
          <a:xfrm>
            <a:off x="4099151" y="3079983"/>
            <a:ext cx="661994" cy="67149"/>
          </a:xfrm>
          <a:custGeom>
            <a:avLst/>
            <a:gdLst>
              <a:gd name="T0" fmla="*/ 1 w 407"/>
              <a:gd name="T1" fmla="*/ 0 h 136"/>
              <a:gd name="T2" fmla="*/ 0 w 407"/>
              <a:gd name="T3" fmla="*/ 4 h 136"/>
              <a:gd name="T4" fmla="*/ 407 w 407"/>
              <a:gd name="T5" fmla="*/ 136 h 136"/>
              <a:gd name="T6" fmla="*/ 407 w 407"/>
              <a:gd name="T7" fmla="*/ 131 h 136"/>
              <a:gd name="T8" fmla="*/ 1 w 407"/>
              <a:gd name="T9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136">
                <a:moveTo>
                  <a:pt x="1" y="0"/>
                </a:moveTo>
                <a:cubicBezTo>
                  <a:pt x="1" y="1"/>
                  <a:pt x="0" y="3"/>
                  <a:pt x="0" y="4"/>
                </a:cubicBezTo>
                <a:cubicBezTo>
                  <a:pt x="407" y="136"/>
                  <a:pt x="407" y="136"/>
                  <a:pt x="407" y="136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9" name="Freeform 20229"/>
          <p:cNvSpPr>
            <a:spLocks noEditPoints="1"/>
          </p:cNvSpPr>
          <p:nvPr/>
        </p:nvSpPr>
        <p:spPr bwMode="auto">
          <a:xfrm>
            <a:off x="4473496" y="3876779"/>
            <a:ext cx="1190185" cy="793288"/>
          </a:xfrm>
          <a:custGeom>
            <a:avLst/>
            <a:gdLst>
              <a:gd name="T0" fmla="*/ 595 w 1005"/>
              <a:gd name="T1" fmla="*/ 503 h 670"/>
              <a:gd name="T2" fmla="*/ 594 w 1005"/>
              <a:gd name="T3" fmla="*/ 507 h 670"/>
              <a:gd name="T4" fmla="*/ 982 w 1005"/>
              <a:gd name="T5" fmla="*/ 661 h 670"/>
              <a:gd name="T6" fmla="*/ 13 w 1005"/>
              <a:gd name="T7" fmla="*/ 666 h 670"/>
              <a:gd name="T8" fmla="*/ 2 w 1005"/>
              <a:gd name="T9" fmla="*/ 666 h 670"/>
              <a:gd name="T10" fmla="*/ 0 w 1005"/>
              <a:gd name="T11" fmla="*/ 666 h 670"/>
              <a:gd name="T12" fmla="*/ 0 w 1005"/>
              <a:gd name="T13" fmla="*/ 670 h 670"/>
              <a:gd name="T14" fmla="*/ 2 w 1005"/>
              <a:gd name="T15" fmla="*/ 670 h 670"/>
              <a:gd name="T16" fmla="*/ 9 w 1005"/>
              <a:gd name="T17" fmla="*/ 670 h 670"/>
              <a:gd name="T18" fmla="*/ 1005 w 1005"/>
              <a:gd name="T19" fmla="*/ 665 h 670"/>
              <a:gd name="T20" fmla="*/ 995 w 1005"/>
              <a:gd name="T21" fmla="*/ 661 h 670"/>
              <a:gd name="T22" fmla="*/ 995 w 1005"/>
              <a:gd name="T23" fmla="*/ 662 h 670"/>
              <a:gd name="T24" fmla="*/ 991 w 1005"/>
              <a:gd name="T25" fmla="*/ 664 h 670"/>
              <a:gd name="T26" fmla="*/ 989 w 1005"/>
              <a:gd name="T27" fmla="*/ 659 h 670"/>
              <a:gd name="T28" fmla="*/ 595 w 1005"/>
              <a:gd name="T29" fmla="*/ 503 h 670"/>
              <a:gd name="T30" fmla="*/ 571 w 1005"/>
              <a:gd name="T31" fmla="*/ 493 h 670"/>
              <a:gd name="T32" fmla="*/ 570 w 1005"/>
              <a:gd name="T33" fmla="*/ 497 h 670"/>
              <a:gd name="T34" fmla="*/ 581 w 1005"/>
              <a:gd name="T35" fmla="*/ 502 h 670"/>
              <a:gd name="T36" fmla="*/ 583 w 1005"/>
              <a:gd name="T37" fmla="*/ 498 h 670"/>
              <a:gd name="T38" fmla="*/ 571 w 1005"/>
              <a:gd name="T39" fmla="*/ 493 h 670"/>
              <a:gd name="T40" fmla="*/ 550 w 1005"/>
              <a:gd name="T41" fmla="*/ 449 h 670"/>
              <a:gd name="T42" fmla="*/ 548 w 1005"/>
              <a:gd name="T43" fmla="*/ 461 h 670"/>
              <a:gd name="T44" fmla="*/ 553 w 1005"/>
              <a:gd name="T45" fmla="*/ 462 h 670"/>
              <a:gd name="T46" fmla="*/ 554 w 1005"/>
              <a:gd name="T47" fmla="*/ 450 h 670"/>
              <a:gd name="T48" fmla="*/ 550 w 1005"/>
              <a:gd name="T49" fmla="*/ 449 h 670"/>
              <a:gd name="T50" fmla="*/ 601 w 1005"/>
              <a:gd name="T51" fmla="*/ 0 h 670"/>
              <a:gd name="T52" fmla="*/ 551 w 1005"/>
              <a:gd name="T53" fmla="*/ 436 h 670"/>
              <a:gd name="T54" fmla="*/ 555 w 1005"/>
              <a:gd name="T55" fmla="*/ 436 h 670"/>
              <a:gd name="T56" fmla="*/ 606 w 1005"/>
              <a:gd name="T57" fmla="*/ 0 h 670"/>
              <a:gd name="T58" fmla="*/ 601 w 1005"/>
              <a:gd name="T59" fmla="*/ 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05" h="670">
                <a:moveTo>
                  <a:pt x="595" y="503"/>
                </a:moveTo>
                <a:cubicBezTo>
                  <a:pt x="595" y="504"/>
                  <a:pt x="594" y="505"/>
                  <a:pt x="594" y="507"/>
                </a:cubicBezTo>
                <a:cubicBezTo>
                  <a:pt x="982" y="661"/>
                  <a:pt x="982" y="661"/>
                  <a:pt x="982" y="661"/>
                </a:cubicBezTo>
                <a:cubicBezTo>
                  <a:pt x="13" y="666"/>
                  <a:pt x="13" y="666"/>
                  <a:pt x="13" y="666"/>
                </a:cubicBezTo>
                <a:cubicBezTo>
                  <a:pt x="2" y="666"/>
                  <a:pt x="2" y="666"/>
                  <a:pt x="2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70"/>
                  <a:pt x="0" y="670"/>
                  <a:pt x="0" y="670"/>
                </a:cubicBezTo>
                <a:cubicBezTo>
                  <a:pt x="2" y="670"/>
                  <a:pt x="2" y="670"/>
                  <a:pt x="2" y="670"/>
                </a:cubicBezTo>
                <a:cubicBezTo>
                  <a:pt x="9" y="670"/>
                  <a:pt x="9" y="670"/>
                  <a:pt x="9" y="670"/>
                </a:cubicBezTo>
                <a:cubicBezTo>
                  <a:pt x="1005" y="665"/>
                  <a:pt x="1005" y="665"/>
                  <a:pt x="1005" y="665"/>
                </a:cubicBezTo>
                <a:cubicBezTo>
                  <a:pt x="995" y="661"/>
                  <a:pt x="995" y="661"/>
                  <a:pt x="995" y="661"/>
                </a:cubicBezTo>
                <a:cubicBezTo>
                  <a:pt x="995" y="662"/>
                  <a:pt x="995" y="662"/>
                  <a:pt x="995" y="662"/>
                </a:cubicBezTo>
                <a:cubicBezTo>
                  <a:pt x="991" y="664"/>
                  <a:pt x="991" y="664"/>
                  <a:pt x="991" y="664"/>
                </a:cubicBezTo>
                <a:cubicBezTo>
                  <a:pt x="989" y="659"/>
                  <a:pt x="989" y="659"/>
                  <a:pt x="989" y="659"/>
                </a:cubicBezTo>
                <a:cubicBezTo>
                  <a:pt x="595" y="503"/>
                  <a:pt x="595" y="503"/>
                  <a:pt x="595" y="503"/>
                </a:cubicBezTo>
                <a:moveTo>
                  <a:pt x="571" y="493"/>
                </a:moveTo>
                <a:cubicBezTo>
                  <a:pt x="571" y="494"/>
                  <a:pt x="570" y="496"/>
                  <a:pt x="570" y="497"/>
                </a:cubicBezTo>
                <a:cubicBezTo>
                  <a:pt x="581" y="502"/>
                  <a:pt x="581" y="502"/>
                  <a:pt x="581" y="502"/>
                </a:cubicBezTo>
                <a:cubicBezTo>
                  <a:pt x="582" y="500"/>
                  <a:pt x="582" y="499"/>
                  <a:pt x="583" y="498"/>
                </a:cubicBezTo>
                <a:cubicBezTo>
                  <a:pt x="571" y="493"/>
                  <a:pt x="571" y="493"/>
                  <a:pt x="571" y="493"/>
                </a:cubicBezTo>
                <a:moveTo>
                  <a:pt x="550" y="449"/>
                </a:moveTo>
                <a:cubicBezTo>
                  <a:pt x="548" y="461"/>
                  <a:pt x="548" y="461"/>
                  <a:pt x="548" y="461"/>
                </a:cubicBezTo>
                <a:cubicBezTo>
                  <a:pt x="550" y="461"/>
                  <a:pt x="551" y="461"/>
                  <a:pt x="553" y="462"/>
                </a:cubicBezTo>
                <a:cubicBezTo>
                  <a:pt x="554" y="450"/>
                  <a:pt x="554" y="450"/>
                  <a:pt x="554" y="450"/>
                </a:cubicBezTo>
                <a:cubicBezTo>
                  <a:pt x="553" y="449"/>
                  <a:pt x="551" y="449"/>
                  <a:pt x="550" y="449"/>
                </a:cubicBezTo>
                <a:moveTo>
                  <a:pt x="601" y="0"/>
                </a:moveTo>
                <a:cubicBezTo>
                  <a:pt x="551" y="436"/>
                  <a:pt x="551" y="436"/>
                  <a:pt x="551" y="436"/>
                </a:cubicBezTo>
                <a:cubicBezTo>
                  <a:pt x="553" y="436"/>
                  <a:pt x="554" y="436"/>
                  <a:pt x="555" y="436"/>
                </a:cubicBezTo>
                <a:cubicBezTo>
                  <a:pt x="606" y="0"/>
                  <a:pt x="606" y="0"/>
                  <a:pt x="606" y="0"/>
                </a:cubicBezTo>
                <a:cubicBezTo>
                  <a:pt x="604" y="0"/>
                  <a:pt x="603" y="0"/>
                  <a:pt x="601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0" name="Freeform 20230"/>
          <p:cNvSpPr>
            <a:spLocks noEditPoints="1"/>
          </p:cNvSpPr>
          <p:nvPr/>
        </p:nvSpPr>
        <p:spPr bwMode="auto">
          <a:xfrm>
            <a:off x="4995674" y="3289455"/>
            <a:ext cx="656481" cy="1373596"/>
          </a:xfrm>
          <a:custGeom>
            <a:avLst/>
            <a:gdLst>
              <a:gd name="T0" fmla="*/ 184 w 554"/>
              <a:gd name="T1" fmla="*/ 491 h 1160"/>
              <a:gd name="T2" fmla="*/ 181 w 554"/>
              <a:gd name="T3" fmla="*/ 493 h 1160"/>
              <a:gd name="T4" fmla="*/ 548 w 554"/>
              <a:gd name="T5" fmla="*/ 1155 h 1160"/>
              <a:gd name="T6" fmla="*/ 550 w 554"/>
              <a:gd name="T7" fmla="*/ 1160 h 1160"/>
              <a:gd name="T8" fmla="*/ 554 w 554"/>
              <a:gd name="T9" fmla="*/ 1158 h 1160"/>
              <a:gd name="T10" fmla="*/ 554 w 554"/>
              <a:gd name="T11" fmla="*/ 1157 h 1160"/>
              <a:gd name="T12" fmla="*/ 184 w 554"/>
              <a:gd name="T13" fmla="*/ 491 h 1160"/>
              <a:gd name="T14" fmla="*/ 4 w 554"/>
              <a:gd name="T15" fmla="*/ 6 h 1160"/>
              <a:gd name="T16" fmla="*/ 0 w 554"/>
              <a:gd name="T17" fmla="*/ 7 h 1160"/>
              <a:gd name="T18" fmla="*/ 153 w 554"/>
              <a:gd name="T19" fmla="*/ 432 h 1160"/>
              <a:gd name="T20" fmla="*/ 157 w 554"/>
              <a:gd name="T21" fmla="*/ 430 h 1160"/>
              <a:gd name="T22" fmla="*/ 4 w 554"/>
              <a:gd name="T23" fmla="*/ 6 h 1160"/>
              <a:gd name="T24" fmla="*/ 12 w 554"/>
              <a:gd name="T25" fmla="*/ 0 h 1160"/>
              <a:gd name="T26" fmla="*/ 9 w 554"/>
              <a:gd name="T27" fmla="*/ 3 h 1160"/>
              <a:gd name="T28" fmla="*/ 436 w 554"/>
              <a:gd name="T29" fmla="*/ 434 h 1160"/>
              <a:gd name="T30" fmla="*/ 199 w 554"/>
              <a:gd name="T31" fmla="*/ 457 h 1160"/>
              <a:gd name="T32" fmla="*/ 200 w 554"/>
              <a:gd name="T33" fmla="*/ 461 h 1160"/>
              <a:gd name="T34" fmla="*/ 445 w 554"/>
              <a:gd name="T35" fmla="*/ 438 h 1160"/>
              <a:gd name="T36" fmla="*/ 442 w 554"/>
              <a:gd name="T37" fmla="*/ 435 h 1160"/>
              <a:gd name="T38" fmla="*/ 442 w 554"/>
              <a:gd name="T39" fmla="*/ 435 h 1160"/>
              <a:gd name="T40" fmla="*/ 438 w 554"/>
              <a:gd name="T41" fmla="*/ 437 h 1160"/>
              <a:gd name="T42" fmla="*/ 435 w 554"/>
              <a:gd name="T43" fmla="*/ 427 h 1160"/>
              <a:gd name="T44" fmla="*/ 12 w 554"/>
              <a:gd name="T45" fmla="*/ 0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54" h="1160">
                <a:moveTo>
                  <a:pt x="184" y="491"/>
                </a:moveTo>
                <a:cubicBezTo>
                  <a:pt x="183" y="492"/>
                  <a:pt x="182" y="492"/>
                  <a:pt x="181" y="493"/>
                </a:cubicBezTo>
                <a:cubicBezTo>
                  <a:pt x="548" y="1155"/>
                  <a:pt x="548" y="1155"/>
                  <a:pt x="548" y="1155"/>
                </a:cubicBezTo>
                <a:cubicBezTo>
                  <a:pt x="550" y="1160"/>
                  <a:pt x="550" y="1160"/>
                  <a:pt x="550" y="1160"/>
                </a:cubicBezTo>
                <a:cubicBezTo>
                  <a:pt x="554" y="1158"/>
                  <a:pt x="554" y="1158"/>
                  <a:pt x="554" y="1158"/>
                </a:cubicBezTo>
                <a:cubicBezTo>
                  <a:pt x="554" y="1157"/>
                  <a:pt x="554" y="1157"/>
                  <a:pt x="554" y="1157"/>
                </a:cubicBezTo>
                <a:cubicBezTo>
                  <a:pt x="184" y="491"/>
                  <a:pt x="184" y="491"/>
                  <a:pt x="184" y="491"/>
                </a:cubicBezTo>
                <a:moveTo>
                  <a:pt x="4" y="6"/>
                </a:moveTo>
                <a:cubicBezTo>
                  <a:pt x="3" y="7"/>
                  <a:pt x="2" y="7"/>
                  <a:pt x="0" y="7"/>
                </a:cubicBezTo>
                <a:cubicBezTo>
                  <a:pt x="153" y="432"/>
                  <a:pt x="153" y="432"/>
                  <a:pt x="153" y="432"/>
                </a:cubicBezTo>
                <a:cubicBezTo>
                  <a:pt x="154" y="431"/>
                  <a:pt x="156" y="431"/>
                  <a:pt x="157" y="430"/>
                </a:cubicBezTo>
                <a:cubicBezTo>
                  <a:pt x="4" y="6"/>
                  <a:pt x="4" y="6"/>
                  <a:pt x="4" y="6"/>
                </a:cubicBezTo>
                <a:moveTo>
                  <a:pt x="12" y="0"/>
                </a:moveTo>
                <a:cubicBezTo>
                  <a:pt x="11" y="1"/>
                  <a:pt x="10" y="2"/>
                  <a:pt x="9" y="3"/>
                </a:cubicBezTo>
                <a:cubicBezTo>
                  <a:pt x="436" y="434"/>
                  <a:pt x="436" y="434"/>
                  <a:pt x="436" y="434"/>
                </a:cubicBezTo>
                <a:cubicBezTo>
                  <a:pt x="199" y="457"/>
                  <a:pt x="199" y="457"/>
                  <a:pt x="199" y="457"/>
                </a:cubicBezTo>
                <a:cubicBezTo>
                  <a:pt x="199" y="458"/>
                  <a:pt x="200" y="460"/>
                  <a:pt x="200" y="461"/>
                </a:cubicBezTo>
                <a:cubicBezTo>
                  <a:pt x="445" y="438"/>
                  <a:pt x="445" y="438"/>
                  <a:pt x="445" y="438"/>
                </a:cubicBezTo>
                <a:cubicBezTo>
                  <a:pt x="442" y="435"/>
                  <a:pt x="442" y="435"/>
                  <a:pt x="442" y="435"/>
                </a:cubicBezTo>
                <a:cubicBezTo>
                  <a:pt x="442" y="435"/>
                  <a:pt x="442" y="435"/>
                  <a:pt x="442" y="435"/>
                </a:cubicBezTo>
                <a:cubicBezTo>
                  <a:pt x="438" y="437"/>
                  <a:pt x="438" y="437"/>
                  <a:pt x="438" y="437"/>
                </a:cubicBezTo>
                <a:cubicBezTo>
                  <a:pt x="435" y="427"/>
                  <a:pt x="435" y="427"/>
                  <a:pt x="435" y="427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1" name="Freeform 20231"/>
          <p:cNvSpPr>
            <a:spLocks noEditPoints="1"/>
          </p:cNvSpPr>
          <p:nvPr/>
        </p:nvSpPr>
        <p:spPr bwMode="auto">
          <a:xfrm>
            <a:off x="4834317" y="3166388"/>
            <a:ext cx="685037" cy="640733"/>
          </a:xfrm>
          <a:custGeom>
            <a:avLst/>
            <a:gdLst>
              <a:gd name="T0" fmla="*/ 13 w 283"/>
              <a:gd name="T1" fmla="*/ 23 h 711"/>
              <a:gd name="T2" fmla="*/ 9 w 283"/>
              <a:gd name="T3" fmla="*/ 24 h 711"/>
              <a:gd name="T4" fmla="*/ 276 w 283"/>
              <a:gd name="T5" fmla="*/ 701 h 711"/>
              <a:gd name="T6" fmla="*/ 279 w 283"/>
              <a:gd name="T7" fmla="*/ 711 h 711"/>
              <a:gd name="T8" fmla="*/ 283 w 283"/>
              <a:gd name="T9" fmla="*/ 709 h 711"/>
              <a:gd name="T10" fmla="*/ 283 w 283"/>
              <a:gd name="T11" fmla="*/ 709 h 711"/>
              <a:gd name="T12" fmla="*/ 13 w 283"/>
              <a:gd name="T13" fmla="*/ 23 h 711"/>
              <a:gd name="T14" fmla="*/ 4 w 283"/>
              <a:gd name="T15" fmla="*/ 0 h 711"/>
              <a:gd name="T16" fmla="*/ 0 w 283"/>
              <a:gd name="T17" fmla="*/ 1 h 711"/>
              <a:gd name="T18" fmla="*/ 5 w 283"/>
              <a:gd name="T19" fmla="*/ 12 h 711"/>
              <a:gd name="T20" fmla="*/ 9 w 283"/>
              <a:gd name="T21" fmla="*/ 11 h 711"/>
              <a:gd name="T22" fmla="*/ 4 w 283"/>
              <a:gd name="T23" fmla="*/ 0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3" h="711">
                <a:moveTo>
                  <a:pt x="13" y="23"/>
                </a:moveTo>
                <a:cubicBezTo>
                  <a:pt x="12" y="23"/>
                  <a:pt x="11" y="24"/>
                  <a:pt x="9" y="24"/>
                </a:cubicBezTo>
                <a:cubicBezTo>
                  <a:pt x="276" y="701"/>
                  <a:pt x="276" y="701"/>
                  <a:pt x="276" y="701"/>
                </a:cubicBezTo>
                <a:cubicBezTo>
                  <a:pt x="279" y="711"/>
                  <a:pt x="279" y="711"/>
                  <a:pt x="279" y="711"/>
                </a:cubicBezTo>
                <a:cubicBezTo>
                  <a:pt x="283" y="709"/>
                  <a:pt x="283" y="709"/>
                  <a:pt x="283" y="709"/>
                </a:cubicBezTo>
                <a:cubicBezTo>
                  <a:pt x="283" y="709"/>
                  <a:pt x="283" y="709"/>
                  <a:pt x="283" y="709"/>
                </a:cubicBezTo>
                <a:cubicBezTo>
                  <a:pt x="13" y="23"/>
                  <a:pt x="13" y="23"/>
                  <a:pt x="13" y="23"/>
                </a:cubicBezTo>
                <a:moveTo>
                  <a:pt x="4" y="0"/>
                </a:moveTo>
                <a:cubicBezTo>
                  <a:pt x="3" y="0"/>
                  <a:pt x="2" y="1"/>
                  <a:pt x="0" y="1"/>
                </a:cubicBezTo>
                <a:cubicBezTo>
                  <a:pt x="5" y="12"/>
                  <a:pt x="5" y="12"/>
                  <a:pt x="5" y="12"/>
                </a:cubicBezTo>
                <a:cubicBezTo>
                  <a:pt x="6" y="12"/>
                  <a:pt x="7" y="11"/>
                  <a:pt x="9" y="11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2" name="Freeform 20259"/>
          <p:cNvSpPr>
            <a:spLocks/>
          </p:cNvSpPr>
          <p:nvPr/>
        </p:nvSpPr>
        <p:spPr bwMode="auto">
          <a:xfrm>
            <a:off x="4762648" y="4191989"/>
            <a:ext cx="89702" cy="89702"/>
          </a:xfrm>
          <a:custGeom>
            <a:avLst/>
            <a:gdLst>
              <a:gd name="T0" fmla="*/ 38 w 76"/>
              <a:gd name="T1" fmla="*/ 0 h 76"/>
              <a:gd name="T2" fmla="*/ 37 w 76"/>
              <a:gd name="T3" fmla="*/ 0 h 76"/>
              <a:gd name="T4" fmla="*/ 31 w 76"/>
              <a:gd name="T5" fmla="*/ 1 h 76"/>
              <a:gd name="T6" fmla="*/ 26 w 76"/>
              <a:gd name="T7" fmla="*/ 2 h 76"/>
              <a:gd name="T8" fmla="*/ 13 w 76"/>
              <a:gd name="T9" fmla="*/ 10 h 76"/>
              <a:gd name="T10" fmla="*/ 10 w 76"/>
              <a:gd name="T11" fmla="*/ 13 h 76"/>
              <a:gd name="T12" fmla="*/ 2 w 76"/>
              <a:gd name="T13" fmla="*/ 26 h 76"/>
              <a:gd name="T14" fmla="*/ 1 w 76"/>
              <a:gd name="T15" fmla="*/ 30 h 76"/>
              <a:gd name="T16" fmla="*/ 0 w 76"/>
              <a:gd name="T17" fmla="*/ 39 h 76"/>
              <a:gd name="T18" fmla="*/ 12 w 76"/>
              <a:gd name="T19" fmla="*/ 66 h 76"/>
              <a:gd name="T20" fmla="*/ 16 w 76"/>
              <a:gd name="T21" fmla="*/ 69 h 76"/>
              <a:gd name="T22" fmla="*/ 38 w 76"/>
              <a:gd name="T23" fmla="*/ 76 h 76"/>
              <a:gd name="T24" fmla="*/ 39 w 76"/>
              <a:gd name="T25" fmla="*/ 76 h 76"/>
              <a:gd name="T26" fmla="*/ 68 w 76"/>
              <a:gd name="T27" fmla="*/ 62 h 76"/>
              <a:gd name="T28" fmla="*/ 70 w 76"/>
              <a:gd name="T29" fmla="*/ 58 h 76"/>
              <a:gd name="T30" fmla="*/ 76 w 76"/>
              <a:gd name="T31" fmla="*/ 38 h 76"/>
              <a:gd name="T32" fmla="*/ 65 w 76"/>
              <a:gd name="T33" fmla="*/ 12 h 76"/>
              <a:gd name="T34" fmla="*/ 62 w 76"/>
              <a:gd name="T35" fmla="*/ 9 h 76"/>
              <a:gd name="T36" fmla="*/ 43 w 76"/>
              <a:gd name="T37" fmla="*/ 1 h 76"/>
              <a:gd name="T38" fmla="*/ 39 w 76"/>
              <a:gd name="T39" fmla="*/ 0 h 76"/>
              <a:gd name="T40" fmla="*/ 38 w 76"/>
              <a:gd name="T4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6" h="76">
                <a:moveTo>
                  <a:pt x="38" y="0"/>
                </a:moveTo>
                <a:cubicBezTo>
                  <a:pt x="38" y="0"/>
                  <a:pt x="38" y="0"/>
                  <a:pt x="37" y="0"/>
                </a:cubicBezTo>
                <a:cubicBezTo>
                  <a:pt x="35" y="0"/>
                  <a:pt x="33" y="1"/>
                  <a:pt x="31" y="1"/>
                </a:cubicBezTo>
                <a:cubicBezTo>
                  <a:pt x="29" y="1"/>
                  <a:pt x="28" y="2"/>
                  <a:pt x="26" y="2"/>
                </a:cubicBezTo>
                <a:cubicBezTo>
                  <a:pt x="21" y="4"/>
                  <a:pt x="17" y="7"/>
                  <a:pt x="13" y="10"/>
                </a:cubicBezTo>
                <a:cubicBezTo>
                  <a:pt x="12" y="11"/>
                  <a:pt x="11" y="12"/>
                  <a:pt x="10" y="13"/>
                </a:cubicBezTo>
                <a:cubicBezTo>
                  <a:pt x="7" y="17"/>
                  <a:pt x="4" y="21"/>
                  <a:pt x="2" y="26"/>
                </a:cubicBezTo>
                <a:cubicBezTo>
                  <a:pt x="2" y="27"/>
                  <a:pt x="2" y="28"/>
                  <a:pt x="1" y="30"/>
                </a:cubicBezTo>
                <a:cubicBezTo>
                  <a:pt x="1" y="33"/>
                  <a:pt x="0" y="36"/>
                  <a:pt x="0" y="39"/>
                </a:cubicBezTo>
                <a:cubicBezTo>
                  <a:pt x="0" y="50"/>
                  <a:pt x="5" y="59"/>
                  <a:pt x="12" y="66"/>
                </a:cubicBezTo>
                <a:cubicBezTo>
                  <a:pt x="13" y="67"/>
                  <a:pt x="15" y="68"/>
                  <a:pt x="16" y="69"/>
                </a:cubicBezTo>
                <a:cubicBezTo>
                  <a:pt x="22" y="73"/>
                  <a:pt x="30" y="76"/>
                  <a:pt x="38" y="76"/>
                </a:cubicBezTo>
                <a:cubicBezTo>
                  <a:pt x="38" y="76"/>
                  <a:pt x="39" y="76"/>
                  <a:pt x="39" y="76"/>
                </a:cubicBezTo>
                <a:cubicBezTo>
                  <a:pt x="50" y="76"/>
                  <a:pt x="61" y="70"/>
                  <a:pt x="68" y="62"/>
                </a:cubicBezTo>
                <a:cubicBezTo>
                  <a:pt x="68" y="61"/>
                  <a:pt x="69" y="60"/>
                  <a:pt x="70" y="58"/>
                </a:cubicBezTo>
                <a:cubicBezTo>
                  <a:pt x="74" y="52"/>
                  <a:pt x="76" y="45"/>
                  <a:pt x="76" y="38"/>
                </a:cubicBezTo>
                <a:cubicBezTo>
                  <a:pt x="76" y="27"/>
                  <a:pt x="72" y="18"/>
                  <a:pt x="65" y="12"/>
                </a:cubicBezTo>
                <a:cubicBezTo>
                  <a:pt x="64" y="11"/>
                  <a:pt x="63" y="10"/>
                  <a:pt x="62" y="9"/>
                </a:cubicBezTo>
                <a:cubicBezTo>
                  <a:pt x="57" y="5"/>
                  <a:pt x="50" y="2"/>
                  <a:pt x="43" y="1"/>
                </a:cubicBezTo>
                <a:cubicBezTo>
                  <a:pt x="42" y="1"/>
                  <a:pt x="40" y="0"/>
                  <a:pt x="39" y="0"/>
                </a:cubicBezTo>
                <a:cubicBezTo>
                  <a:pt x="39" y="0"/>
                  <a:pt x="38" y="0"/>
                  <a:pt x="38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3" name="Freeform 20260"/>
          <p:cNvSpPr>
            <a:spLocks/>
          </p:cNvSpPr>
          <p:nvPr/>
        </p:nvSpPr>
        <p:spPr bwMode="auto">
          <a:xfrm>
            <a:off x="4581239" y="3309500"/>
            <a:ext cx="57128" cy="56628"/>
          </a:xfrm>
          <a:custGeom>
            <a:avLst/>
            <a:gdLst>
              <a:gd name="T0" fmla="*/ 24 w 48"/>
              <a:gd name="T1" fmla="*/ 0 h 48"/>
              <a:gd name="T2" fmla="*/ 24 w 48"/>
              <a:gd name="T3" fmla="*/ 0 h 48"/>
              <a:gd name="T4" fmla="*/ 4 w 48"/>
              <a:gd name="T5" fmla="*/ 11 h 48"/>
              <a:gd name="T6" fmla="*/ 2 w 48"/>
              <a:gd name="T7" fmla="*/ 15 h 48"/>
              <a:gd name="T8" fmla="*/ 0 w 48"/>
              <a:gd name="T9" fmla="*/ 24 h 48"/>
              <a:gd name="T10" fmla="*/ 1 w 48"/>
              <a:gd name="T11" fmla="*/ 27 h 48"/>
              <a:gd name="T12" fmla="*/ 2 w 48"/>
              <a:gd name="T13" fmla="*/ 31 h 48"/>
              <a:gd name="T14" fmla="*/ 15 w 48"/>
              <a:gd name="T15" fmla="*/ 46 h 48"/>
              <a:gd name="T16" fmla="*/ 19 w 48"/>
              <a:gd name="T17" fmla="*/ 47 h 48"/>
              <a:gd name="T18" fmla="*/ 19 w 48"/>
              <a:gd name="T19" fmla="*/ 47 h 48"/>
              <a:gd name="T20" fmla="*/ 24 w 48"/>
              <a:gd name="T21" fmla="*/ 48 h 48"/>
              <a:gd name="T22" fmla="*/ 25 w 48"/>
              <a:gd name="T23" fmla="*/ 48 h 48"/>
              <a:gd name="T24" fmla="*/ 27 w 48"/>
              <a:gd name="T25" fmla="*/ 47 h 48"/>
              <a:gd name="T26" fmla="*/ 32 w 48"/>
              <a:gd name="T27" fmla="*/ 47 h 48"/>
              <a:gd name="T28" fmla="*/ 39 w 48"/>
              <a:gd name="T29" fmla="*/ 43 h 48"/>
              <a:gd name="T30" fmla="*/ 42 w 48"/>
              <a:gd name="T31" fmla="*/ 40 h 48"/>
              <a:gd name="T32" fmla="*/ 48 w 48"/>
              <a:gd name="T33" fmla="*/ 23 h 48"/>
              <a:gd name="T34" fmla="*/ 48 w 48"/>
              <a:gd name="T35" fmla="*/ 22 h 48"/>
              <a:gd name="T36" fmla="*/ 48 w 48"/>
              <a:gd name="T37" fmla="*/ 18 h 48"/>
              <a:gd name="T38" fmla="*/ 30 w 48"/>
              <a:gd name="T39" fmla="*/ 0 h 48"/>
              <a:gd name="T40" fmla="*/ 26 w 48"/>
              <a:gd name="T41" fmla="*/ 0 h 48"/>
              <a:gd name="T42" fmla="*/ 24 w 48"/>
              <a:gd name="T43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8" h="48">
                <a:moveTo>
                  <a:pt x="24" y="0"/>
                </a:moveTo>
                <a:cubicBezTo>
                  <a:pt x="24" y="0"/>
                  <a:pt x="24" y="0"/>
                  <a:pt x="24" y="0"/>
                </a:cubicBezTo>
                <a:cubicBezTo>
                  <a:pt x="15" y="0"/>
                  <a:pt x="8" y="5"/>
                  <a:pt x="4" y="11"/>
                </a:cubicBezTo>
                <a:cubicBezTo>
                  <a:pt x="3" y="13"/>
                  <a:pt x="2" y="14"/>
                  <a:pt x="2" y="15"/>
                </a:cubicBezTo>
                <a:cubicBezTo>
                  <a:pt x="1" y="18"/>
                  <a:pt x="0" y="21"/>
                  <a:pt x="0" y="24"/>
                </a:cubicBezTo>
                <a:cubicBezTo>
                  <a:pt x="0" y="25"/>
                  <a:pt x="1" y="26"/>
                  <a:pt x="1" y="27"/>
                </a:cubicBezTo>
                <a:cubicBezTo>
                  <a:pt x="1" y="28"/>
                  <a:pt x="1" y="30"/>
                  <a:pt x="2" y="31"/>
                </a:cubicBezTo>
                <a:cubicBezTo>
                  <a:pt x="4" y="38"/>
                  <a:pt x="9" y="43"/>
                  <a:pt x="15" y="46"/>
                </a:cubicBezTo>
                <a:cubicBezTo>
                  <a:pt x="16" y="46"/>
                  <a:pt x="17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20" y="47"/>
                  <a:pt x="22" y="48"/>
                  <a:pt x="24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6" y="48"/>
                  <a:pt x="27" y="48"/>
                  <a:pt x="27" y="47"/>
                </a:cubicBezTo>
                <a:cubicBezTo>
                  <a:pt x="29" y="47"/>
                  <a:pt x="30" y="47"/>
                  <a:pt x="32" y="47"/>
                </a:cubicBezTo>
                <a:cubicBezTo>
                  <a:pt x="34" y="46"/>
                  <a:pt x="37" y="44"/>
                  <a:pt x="39" y="43"/>
                </a:cubicBezTo>
                <a:cubicBezTo>
                  <a:pt x="40" y="42"/>
                  <a:pt x="41" y="41"/>
                  <a:pt x="42" y="40"/>
                </a:cubicBezTo>
                <a:cubicBezTo>
                  <a:pt x="46" y="35"/>
                  <a:pt x="48" y="30"/>
                  <a:pt x="48" y="23"/>
                </a:cubicBezTo>
                <a:cubicBezTo>
                  <a:pt x="48" y="23"/>
                  <a:pt x="48" y="22"/>
                  <a:pt x="48" y="22"/>
                </a:cubicBezTo>
                <a:cubicBezTo>
                  <a:pt x="48" y="20"/>
                  <a:pt x="48" y="19"/>
                  <a:pt x="48" y="18"/>
                </a:cubicBezTo>
                <a:cubicBezTo>
                  <a:pt x="45" y="9"/>
                  <a:pt x="39" y="3"/>
                  <a:pt x="30" y="0"/>
                </a:cubicBezTo>
                <a:cubicBezTo>
                  <a:pt x="29" y="0"/>
                  <a:pt x="27" y="0"/>
                  <a:pt x="26" y="0"/>
                </a:cubicBezTo>
                <a:cubicBezTo>
                  <a:pt x="25" y="0"/>
                  <a:pt x="25" y="0"/>
                  <a:pt x="24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4" name="Freeform 20262"/>
          <p:cNvSpPr>
            <a:spLocks/>
          </p:cNvSpPr>
          <p:nvPr/>
        </p:nvSpPr>
        <p:spPr bwMode="auto">
          <a:xfrm>
            <a:off x="4964103" y="3247861"/>
            <a:ext cx="52117" cy="51115"/>
          </a:xfrm>
          <a:custGeom>
            <a:avLst/>
            <a:gdLst>
              <a:gd name="T0" fmla="*/ 22 w 44"/>
              <a:gd name="T1" fmla="*/ 0 h 43"/>
              <a:gd name="T2" fmla="*/ 22 w 44"/>
              <a:gd name="T3" fmla="*/ 0 h 43"/>
              <a:gd name="T4" fmla="*/ 10 w 44"/>
              <a:gd name="T5" fmla="*/ 3 h 43"/>
              <a:gd name="T6" fmla="*/ 7 w 44"/>
              <a:gd name="T7" fmla="*/ 6 h 43"/>
              <a:gd name="T8" fmla="*/ 0 w 44"/>
              <a:gd name="T9" fmla="*/ 22 h 43"/>
              <a:gd name="T10" fmla="*/ 0 w 44"/>
              <a:gd name="T11" fmla="*/ 23 h 43"/>
              <a:gd name="T12" fmla="*/ 1 w 44"/>
              <a:gd name="T13" fmla="*/ 27 h 43"/>
              <a:gd name="T14" fmla="*/ 13 w 44"/>
              <a:gd name="T15" fmla="*/ 41 h 43"/>
              <a:gd name="T16" fmla="*/ 17 w 44"/>
              <a:gd name="T17" fmla="*/ 43 h 43"/>
              <a:gd name="T18" fmla="*/ 22 w 44"/>
              <a:gd name="T19" fmla="*/ 43 h 43"/>
              <a:gd name="T20" fmla="*/ 22 w 44"/>
              <a:gd name="T21" fmla="*/ 43 h 43"/>
              <a:gd name="T22" fmla="*/ 27 w 44"/>
              <a:gd name="T23" fmla="*/ 42 h 43"/>
              <a:gd name="T24" fmla="*/ 31 w 44"/>
              <a:gd name="T25" fmla="*/ 41 h 43"/>
              <a:gd name="T26" fmla="*/ 36 w 44"/>
              <a:gd name="T27" fmla="*/ 38 h 43"/>
              <a:gd name="T28" fmla="*/ 39 w 44"/>
              <a:gd name="T29" fmla="*/ 35 h 43"/>
              <a:gd name="T30" fmla="*/ 44 w 44"/>
              <a:gd name="T31" fmla="*/ 21 h 43"/>
              <a:gd name="T32" fmla="*/ 34 w 44"/>
              <a:gd name="T33" fmla="*/ 4 h 43"/>
              <a:gd name="T34" fmla="*/ 31 w 44"/>
              <a:gd name="T35" fmla="*/ 2 h 43"/>
              <a:gd name="T36" fmla="*/ 22 w 44"/>
              <a:gd name="T3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" h="43">
                <a:moveTo>
                  <a:pt x="22" y="0"/>
                </a:moveTo>
                <a:cubicBezTo>
                  <a:pt x="22" y="0"/>
                  <a:pt x="22" y="0"/>
                  <a:pt x="22" y="0"/>
                </a:cubicBezTo>
                <a:cubicBezTo>
                  <a:pt x="17" y="0"/>
                  <a:pt x="13" y="1"/>
                  <a:pt x="10" y="3"/>
                </a:cubicBezTo>
                <a:cubicBezTo>
                  <a:pt x="9" y="4"/>
                  <a:pt x="8" y="5"/>
                  <a:pt x="7" y="6"/>
                </a:cubicBezTo>
                <a:cubicBezTo>
                  <a:pt x="3" y="10"/>
                  <a:pt x="0" y="16"/>
                  <a:pt x="0" y="22"/>
                </a:cubicBezTo>
                <a:cubicBezTo>
                  <a:pt x="0" y="22"/>
                  <a:pt x="0" y="23"/>
                  <a:pt x="0" y="23"/>
                </a:cubicBezTo>
                <a:cubicBezTo>
                  <a:pt x="0" y="24"/>
                  <a:pt x="1" y="26"/>
                  <a:pt x="1" y="27"/>
                </a:cubicBezTo>
                <a:cubicBezTo>
                  <a:pt x="3" y="34"/>
                  <a:pt x="7" y="39"/>
                  <a:pt x="13" y="41"/>
                </a:cubicBezTo>
                <a:cubicBezTo>
                  <a:pt x="15" y="42"/>
                  <a:pt x="16" y="42"/>
                  <a:pt x="17" y="43"/>
                </a:cubicBezTo>
                <a:cubicBezTo>
                  <a:pt x="19" y="43"/>
                  <a:pt x="20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4" y="43"/>
                  <a:pt x="26" y="43"/>
                  <a:pt x="27" y="42"/>
                </a:cubicBezTo>
                <a:cubicBezTo>
                  <a:pt x="29" y="42"/>
                  <a:pt x="30" y="42"/>
                  <a:pt x="31" y="41"/>
                </a:cubicBezTo>
                <a:cubicBezTo>
                  <a:pt x="33" y="40"/>
                  <a:pt x="34" y="39"/>
                  <a:pt x="36" y="38"/>
                </a:cubicBezTo>
                <a:cubicBezTo>
                  <a:pt x="37" y="37"/>
                  <a:pt x="38" y="36"/>
                  <a:pt x="39" y="35"/>
                </a:cubicBezTo>
                <a:cubicBezTo>
                  <a:pt x="42" y="31"/>
                  <a:pt x="44" y="26"/>
                  <a:pt x="44" y="21"/>
                </a:cubicBezTo>
                <a:cubicBezTo>
                  <a:pt x="43" y="14"/>
                  <a:pt x="40" y="8"/>
                  <a:pt x="34" y="4"/>
                </a:cubicBezTo>
                <a:cubicBezTo>
                  <a:pt x="33" y="3"/>
                  <a:pt x="32" y="2"/>
                  <a:pt x="31" y="2"/>
                </a:cubicBezTo>
                <a:cubicBezTo>
                  <a:pt x="28" y="0"/>
                  <a:pt x="25" y="0"/>
                  <a:pt x="22" y="0"/>
                </a:cubicBezTo>
              </a:path>
            </a:pathLst>
          </a:custGeom>
          <a:solidFill>
            <a:srgbClr val="E5E5E5"/>
          </a:solidFill>
          <a:ln w="9525">
            <a:solidFill>
              <a:schemeClr val="tx2">
                <a:alpha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5" name="Freeform 20263"/>
          <p:cNvSpPr>
            <a:spLocks/>
          </p:cNvSpPr>
          <p:nvPr/>
        </p:nvSpPr>
        <p:spPr bwMode="auto">
          <a:xfrm>
            <a:off x="5153530" y="3797600"/>
            <a:ext cx="79179" cy="79179"/>
          </a:xfrm>
          <a:custGeom>
            <a:avLst/>
            <a:gdLst>
              <a:gd name="T0" fmla="*/ 33 w 67"/>
              <a:gd name="T1" fmla="*/ 0 h 67"/>
              <a:gd name="T2" fmla="*/ 33 w 67"/>
              <a:gd name="T3" fmla="*/ 0 h 67"/>
              <a:gd name="T4" fmla="*/ 24 w 67"/>
              <a:gd name="T5" fmla="*/ 1 h 67"/>
              <a:gd name="T6" fmla="*/ 20 w 67"/>
              <a:gd name="T7" fmla="*/ 3 h 67"/>
              <a:gd name="T8" fmla="*/ 7 w 67"/>
              <a:gd name="T9" fmla="*/ 13 h 67"/>
              <a:gd name="T10" fmla="*/ 4 w 67"/>
              <a:gd name="T11" fmla="*/ 17 h 67"/>
              <a:gd name="T12" fmla="*/ 0 w 67"/>
              <a:gd name="T13" fmla="*/ 34 h 67"/>
              <a:gd name="T14" fmla="*/ 8 w 67"/>
              <a:gd name="T15" fmla="*/ 56 h 67"/>
              <a:gd name="T16" fmla="*/ 12 w 67"/>
              <a:gd name="T17" fmla="*/ 59 h 67"/>
              <a:gd name="T18" fmla="*/ 27 w 67"/>
              <a:gd name="T19" fmla="*/ 67 h 67"/>
              <a:gd name="T20" fmla="*/ 32 w 67"/>
              <a:gd name="T21" fmla="*/ 67 h 67"/>
              <a:gd name="T22" fmla="*/ 33 w 67"/>
              <a:gd name="T23" fmla="*/ 67 h 67"/>
              <a:gd name="T24" fmla="*/ 34 w 67"/>
              <a:gd name="T25" fmla="*/ 67 h 67"/>
              <a:gd name="T26" fmla="*/ 48 w 67"/>
              <a:gd name="T27" fmla="*/ 64 h 67"/>
              <a:gd name="T28" fmla="*/ 51 w 67"/>
              <a:gd name="T29" fmla="*/ 62 h 67"/>
              <a:gd name="T30" fmla="*/ 67 w 67"/>
              <a:gd name="T31" fmla="*/ 33 h 67"/>
              <a:gd name="T32" fmla="*/ 67 w 67"/>
              <a:gd name="T33" fmla="*/ 32 h 67"/>
              <a:gd name="T34" fmla="*/ 66 w 67"/>
              <a:gd name="T35" fmla="*/ 28 h 67"/>
              <a:gd name="T36" fmla="*/ 33 w 67"/>
              <a:gd name="T3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7" h="67"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1"/>
                  <a:pt x="24" y="1"/>
                </a:cubicBezTo>
                <a:cubicBezTo>
                  <a:pt x="23" y="2"/>
                  <a:pt x="21" y="2"/>
                  <a:pt x="20" y="3"/>
                </a:cubicBezTo>
                <a:cubicBezTo>
                  <a:pt x="15" y="5"/>
                  <a:pt x="10" y="9"/>
                  <a:pt x="7" y="13"/>
                </a:cubicBezTo>
                <a:cubicBezTo>
                  <a:pt x="6" y="14"/>
                  <a:pt x="5" y="15"/>
                  <a:pt x="4" y="17"/>
                </a:cubicBezTo>
                <a:cubicBezTo>
                  <a:pt x="1" y="22"/>
                  <a:pt x="0" y="28"/>
                  <a:pt x="0" y="34"/>
                </a:cubicBezTo>
                <a:cubicBezTo>
                  <a:pt x="0" y="43"/>
                  <a:pt x="3" y="50"/>
                  <a:pt x="8" y="56"/>
                </a:cubicBezTo>
                <a:cubicBezTo>
                  <a:pt x="9" y="57"/>
                  <a:pt x="10" y="58"/>
                  <a:pt x="12" y="59"/>
                </a:cubicBezTo>
                <a:cubicBezTo>
                  <a:pt x="16" y="63"/>
                  <a:pt x="21" y="65"/>
                  <a:pt x="27" y="67"/>
                </a:cubicBezTo>
                <a:cubicBezTo>
                  <a:pt x="29" y="67"/>
                  <a:pt x="30" y="67"/>
                  <a:pt x="32" y="67"/>
                </a:cubicBezTo>
                <a:cubicBezTo>
                  <a:pt x="32" y="67"/>
                  <a:pt x="33" y="67"/>
                  <a:pt x="33" y="67"/>
                </a:cubicBezTo>
                <a:cubicBezTo>
                  <a:pt x="33" y="67"/>
                  <a:pt x="34" y="67"/>
                  <a:pt x="34" y="67"/>
                </a:cubicBezTo>
                <a:cubicBezTo>
                  <a:pt x="39" y="67"/>
                  <a:pt x="43" y="66"/>
                  <a:pt x="48" y="64"/>
                </a:cubicBezTo>
                <a:cubicBezTo>
                  <a:pt x="49" y="63"/>
                  <a:pt x="50" y="63"/>
                  <a:pt x="51" y="62"/>
                </a:cubicBezTo>
                <a:cubicBezTo>
                  <a:pt x="61" y="56"/>
                  <a:pt x="67" y="45"/>
                  <a:pt x="67" y="33"/>
                </a:cubicBezTo>
                <a:cubicBezTo>
                  <a:pt x="67" y="33"/>
                  <a:pt x="67" y="32"/>
                  <a:pt x="67" y="32"/>
                </a:cubicBezTo>
                <a:cubicBezTo>
                  <a:pt x="67" y="31"/>
                  <a:pt x="66" y="29"/>
                  <a:pt x="66" y="28"/>
                </a:cubicBezTo>
                <a:cubicBezTo>
                  <a:pt x="63" y="12"/>
                  <a:pt x="50" y="0"/>
                  <a:pt x="33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solidFill>
              <a:schemeClr val="tx2">
                <a:alpha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6" name="Freeform 20294"/>
          <p:cNvSpPr>
            <a:spLocks/>
          </p:cNvSpPr>
          <p:nvPr/>
        </p:nvSpPr>
        <p:spPr bwMode="auto">
          <a:xfrm>
            <a:off x="4846837" y="3590133"/>
            <a:ext cx="59133" cy="58131"/>
          </a:xfrm>
          <a:custGeom>
            <a:avLst/>
            <a:gdLst>
              <a:gd name="T0" fmla="*/ 25 w 50"/>
              <a:gd name="T1" fmla="*/ 0 h 49"/>
              <a:gd name="T2" fmla="*/ 25 w 50"/>
              <a:gd name="T3" fmla="*/ 0 h 49"/>
              <a:gd name="T4" fmla="*/ 20 w 50"/>
              <a:gd name="T5" fmla="*/ 0 h 49"/>
              <a:gd name="T6" fmla="*/ 16 w 50"/>
              <a:gd name="T7" fmla="*/ 1 h 49"/>
              <a:gd name="T8" fmla="*/ 8 w 50"/>
              <a:gd name="T9" fmla="*/ 6 h 49"/>
              <a:gd name="T10" fmla="*/ 5 w 50"/>
              <a:gd name="T11" fmla="*/ 10 h 49"/>
              <a:gd name="T12" fmla="*/ 0 w 50"/>
              <a:gd name="T13" fmla="*/ 25 h 49"/>
              <a:gd name="T14" fmla="*/ 3 w 50"/>
              <a:gd name="T15" fmla="*/ 36 h 49"/>
              <a:gd name="T16" fmla="*/ 6 w 50"/>
              <a:gd name="T17" fmla="*/ 40 h 49"/>
              <a:gd name="T18" fmla="*/ 21 w 50"/>
              <a:gd name="T19" fmla="*/ 49 h 49"/>
              <a:gd name="T20" fmla="*/ 25 w 50"/>
              <a:gd name="T21" fmla="*/ 49 h 49"/>
              <a:gd name="T22" fmla="*/ 25 w 50"/>
              <a:gd name="T23" fmla="*/ 49 h 49"/>
              <a:gd name="T24" fmla="*/ 26 w 50"/>
              <a:gd name="T25" fmla="*/ 49 h 49"/>
              <a:gd name="T26" fmla="*/ 29 w 50"/>
              <a:gd name="T27" fmla="*/ 49 h 49"/>
              <a:gd name="T28" fmla="*/ 33 w 50"/>
              <a:gd name="T29" fmla="*/ 48 h 49"/>
              <a:gd name="T30" fmla="*/ 43 w 50"/>
              <a:gd name="T31" fmla="*/ 42 h 49"/>
              <a:gd name="T32" fmla="*/ 45 w 50"/>
              <a:gd name="T33" fmla="*/ 39 h 49"/>
              <a:gd name="T34" fmla="*/ 50 w 50"/>
              <a:gd name="T35" fmla="*/ 24 h 49"/>
              <a:gd name="T36" fmla="*/ 36 w 50"/>
              <a:gd name="T37" fmla="*/ 2 h 49"/>
              <a:gd name="T38" fmla="*/ 32 w 50"/>
              <a:gd name="T39" fmla="*/ 0 h 49"/>
              <a:gd name="T40" fmla="*/ 25 w 50"/>
              <a:gd name="T4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" h="49"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23" y="0"/>
                  <a:pt x="22" y="0"/>
                  <a:pt x="20" y="0"/>
                </a:cubicBezTo>
                <a:cubicBezTo>
                  <a:pt x="19" y="0"/>
                  <a:pt x="17" y="1"/>
                  <a:pt x="16" y="1"/>
                </a:cubicBezTo>
                <a:cubicBezTo>
                  <a:pt x="13" y="3"/>
                  <a:pt x="10" y="4"/>
                  <a:pt x="8" y="6"/>
                </a:cubicBezTo>
                <a:cubicBezTo>
                  <a:pt x="7" y="7"/>
                  <a:pt x="6" y="8"/>
                  <a:pt x="5" y="10"/>
                </a:cubicBezTo>
                <a:cubicBezTo>
                  <a:pt x="2" y="14"/>
                  <a:pt x="0" y="19"/>
                  <a:pt x="0" y="25"/>
                </a:cubicBezTo>
                <a:cubicBezTo>
                  <a:pt x="0" y="29"/>
                  <a:pt x="1" y="33"/>
                  <a:pt x="3" y="36"/>
                </a:cubicBezTo>
                <a:cubicBezTo>
                  <a:pt x="4" y="38"/>
                  <a:pt x="5" y="39"/>
                  <a:pt x="6" y="40"/>
                </a:cubicBezTo>
                <a:cubicBezTo>
                  <a:pt x="9" y="45"/>
                  <a:pt x="15" y="48"/>
                  <a:pt x="21" y="49"/>
                </a:cubicBezTo>
                <a:cubicBezTo>
                  <a:pt x="22" y="49"/>
                  <a:pt x="23" y="49"/>
                  <a:pt x="25" y="49"/>
                </a:cubicBezTo>
                <a:cubicBezTo>
                  <a:pt x="25" y="49"/>
                  <a:pt x="25" y="49"/>
                  <a:pt x="25" y="49"/>
                </a:cubicBezTo>
                <a:cubicBezTo>
                  <a:pt x="25" y="49"/>
                  <a:pt x="25" y="49"/>
                  <a:pt x="26" y="49"/>
                </a:cubicBezTo>
                <a:cubicBezTo>
                  <a:pt x="27" y="49"/>
                  <a:pt x="28" y="49"/>
                  <a:pt x="29" y="49"/>
                </a:cubicBezTo>
                <a:cubicBezTo>
                  <a:pt x="31" y="49"/>
                  <a:pt x="32" y="48"/>
                  <a:pt x="33" y="48"/>
                </a:cubicBezTo>
                <a:cubicBezTo>
                  <a:pt x="37" y="47"/>
                  <a:pt x="40" y="45"/>
                  <a:pt x="43" y="42"/>
                </a:cubicBezTo>
                <a:cubicBezTo>
                  <a:pt x="44" y="41"/>
                  <a:pt x="45" y="40"/>
                  <a:pt x="45" y="39"/>
                </a:cubicBezTo>
                <a:cubicBezTo>
                  <a:pt x="48" y="35"/>
                  <a:pt x="50" y="30"/>
                  <a:pt x="50" y="24"/>
                </a:cubicBezTo>
                <a:cubicBezTo>
                  <a:pt x="50" y="14"/>
                  <a:pt x="44" y="6"/>
                  <a:pt x="36" y="2"/>
                </a:cubicBezTo>
                <a:cubicBezTo>
                  <a:pt x="35" y="1"/>
                  <a:pt x="33" y="1"/>
                  <a:pt x="32" y="0"/>
                </a:cubicBezTo>
                <a:cubicBezTo>
                  <a:pt x="30" y="0"/>
                  <a:pt x="27" y="0"/>
                  <a:pt x="25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7" name="Freeform 20295"/>
          <p:cNvSpPr>
            <a:spLocks noEditPoints="1"/>
          </p:cNvSpPr>
          <p:nvPr/>
        </p:nvSpPr>
        <p:spPr bwMode="auto">
          <a:xfrm>
            <a:off x="4815768" y="3559563"/>
            <a:ext cx="120772" cy="119269"/>
          </a:xfrm>
          <a:custGeom>
            <a:avLst/>
            <a:gdLst>
              <a:gd name="T0" fmla="*/ 43 w 102"/>
              <a:gd name="T1" fmla="*/ 14 h 101"/>
              <a:gd name="T2" fmla="*/ 51 w 102"/>
              <a:gd name="T3" fmla="*/ 13 h 101"/>
              <a:gd name="T4" fmla="*/ 51 w 102"/>
              <a:gd name="T5" fmla="*/ 13 h 101"/>
              <a:gd name="T6" fmla="*/ 62 w 102"/>
              <a:gd name="T7" fmla="*/ 15 h 101"/>
              <a:gd name="T8" fmla="*/ 66 w 102"/>
              <a:gd name="T9" fmla="*/ 16 h 101"/>
              <a:gd name="T10" fmla="*/ 88 w 102"/>
              <a:gd name="T11" fmla="*/ 50 h 101"/>
              <a:gd name="T12" fmla="*/ 81 w 102"/>
              <a:gd name="T13" fmla="*/ 72 h 101"/>
              <a:gd name="T14" fmla="*/ 79 w 102"/>
              <a:gd name="T15" fmla="*/ 75 h 101"/>
              <a:gd name="T16" fmla="*/ 63 w 102"/>
              <a:gd name="T17" fmla="*/ 85 h 101"/>
              <a:gd name="T18" fmla="*/ 59 w 102"/>
              <a:gd name="T19" fmla="*/ 87 h 101"/>
              <a:gd name="T20" fmla="*/ 52 w 102"/>
              <a:gd name="T21" fmla="*/ 87 h 101"/>
              <a:gd name="T22" fmla="*/ 51 w 102"/>
              <a:gd name="T23" fmla="*/ 87 h 101"/>
              <a:gd name="T24" fmla="*/ 50 w 102"/>
              <a:gd name="T25" fmla="*/ 87 h 101"/>
              <a:gd name="T26" fmla="*/ 45 w 102"/>
              <a:gd name="T27" fmla="*/ 87 h 101"/>
              <a:gd name="T28" fmla="*/ 21 w 102"/>
              <a:gd name="T29" fmla="*/ 71 h 101"/>
              <a:gd name="T30" fmla="*/ 19 w 102"/>
              <a:gd name="T31" fmla="*/ 68 h 101"/>
              <a:gd name="T32" fmla="*/ 14 w 102"/>
              <a:gd name="T33" fmla="*/ 51 h 101"/>
              <a:gd name="T34" fmla="*/ 23 w 102"/>
              <a:gd name="T35" fmla="*/ 27 h 101"/>
              <a:gd name="T36" fmla="*/ 26 w 102"/>
              <a:gd name="T37" fmla="*/ 24 h 101"/>
              <a:gd name="T38" fmla="*/ 39 w 102"/>
              <a:gd name="T39" fmla="*/ 16 h 101"/>
              <a:gd name="T40" fmla="*/ 43 w 102"/>
              <a:gd name="T41" fmla="*/ 14 h 101"/>
              <a:gd name="T42" fmla="*/ 51 w 102"/>
              <a:gd name="T43" fmla="*/ 0 h 101"/>
              <a:gd name="T44" fmla="*/ 50 w 102"/>
              <a:gd name="T45" fmla="*/ 0 h 101"/>
              <a:gd name="T46" fmla="*/ 39 w 102"/>
              <a:gd name="T47" fmla="*/ 1 h 101"/>
              <a:gd name="T48" fmla="*/ 35 w 102"/>
              <a:gd name="T49" fmla="*/ 3 h 101"/>
              <a:gd name="T50" fmla="*/ 17 w 102"/>
              <a:gd name="T51" fmla="*/ 14 h 101"/>
              <a:gd name="T52" fmla="*/ 14 w 102"/>
              <a:gd name="T53" fmla="*/ 17 h 101"/>
              <a:gd name="T54" fmla="*/ 1 w 102"/>
              <a:gd name="T55" fmla="*/ 51 h 101"/>
              <a:gd name="T56" fmla="*/ 6 w 102"/>
              <a:gd name="T57" fmla="*/ 74 h 101"/>
              <a:gd name="T58" fmla="*/ 9 w 102"/>
              <a:gd name="T59" fmla="*/ 78 h 101"/>
              <a:gd name="T60" fmla="*/ 44 w 102"/>
              <a:gd name="T61" fmla="*/ 100 h 101"/>
              <a:gd name="T62" fmla="*/ 48 w 102"/>
              <a:gd name="T63" fmla="*/ 101 h 101"/>
              <a:gd name="T64" fmla="*/ 51 w 102"/>
              <a:gd name="T65" fmla="*/ 101 h 101"/>
              <a:gd name="T66" fmla="*/ 52 w 102"/>
              <a:gd name="T67" fmla="*/ 101 h 101"/>
              <a:gd name="T68" fmla="*/ 63 w 102"/>
              <a:gd name="T69" fmla="*/ 100 h 101"/>
              <a:gd name="T70" fmla="*/ 67 w 102"/>
              <a:gd name="T71" fmla="*/ 98 h 101"/>
              <a:gd name="T72" fmla="*/ 90 w 102"/>
              <a:gd name="T73" fmla="*/ 83 h 101"/>
              <a:gd name="T74" fmla="*/ 93 w 102"/>
              <a:gd name="T75" fmla="*/ 79 h 101"/>
              <a:gd name="T76" fmla="*/ 102 w 102"/>
              <a:gd name="T77" fmla="*/ 49 h 101"/>
              <a:gd name="T78" fmla="*/ 70 w 102"/>
              <a:gd name="T79" fmla="*/ 3 h 101"/>
              <a:gd name="T80" fmla="*/ 66 w 102"/>
              <a:gd name="T81" fmla="*/ 2 h 101"/>
              <a:gd name="T82" fmla="*/ 51 w 102"/>
              <a:gd name="T8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2" h="101">
                <a:moveTo>
                  <a:pt x="43" y="14"/>
                </a:moveTo>
                <a:cubicBezTo>
                  <a:pt x="45" y="14"/>
                  <a:pt x="48" y="14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5" y="13"/>
                  <a:pt x="58" y="14"/>
                  <a:pt x="62" y="15"/>
                </a:cubicBezTo>
                <a:cubicBezTo>
                  <a:pt x="63" y="15"/>
                  <a:pt x="64" y="16"/>
                  <a:pt x="66" y="16"/>
                </a:cubicBezTo>
                <a:cubicBezTo>
                  <a:pt x="79" y="22"/>
                  <a:pt x="88" y="35"/>
                  <a:pt x="88" y="50"/>
                </a:cubicBezTo>
                <a:cubicBezTo>
                  <a:pt x="88" y="58"/>
                  <a:pt x="86" y="65"/>
                  <a:pt x="81" y="72"/>
                </a:cubicBezTo>
                <a:cubicBezTo>
                  <a:pt x="81" y="73"/>
                  <a:pt x="80" y="74"/>
                  <a:pt x="79" y="75"/>
                </a:cubicBezTo>
                <a:cubicBezTo>
                  <a:pt x="74" y="80"/>
                  <a:pt x="69" y="83"/>
                  <a:pt x="63" y="85"/>
                </a:cubicBezTo>
                <a:cubicBezTo>
                  <a:pt x="61" y="86"/>
                  <a:pt x="60" y="86"/>
                  <a:pt x="59" y="87"/>
                </a:cubicBezTo>
                <a:cubicBezTo>
                  <a:pt x="56" y="87"/>
                  <a:pt x="54" y="87"/>
                  <a:pt x="52" y="87"/>
                </a:cubicBezTo>
                <a:cubicBezTo>
                  <a:pt x="52" y="87"/>
                  <a:pt x="51" y="87"/>
                  <a:pt x="51" y="87"/>
                </a:cubicBezTo>
                <a:cubicBezTo>
                  <a:pt x="51" y="87"/>
                  <a:pt x="50" y="87"/>
                  <a:pt x="50" y="87"/>
                </a:cubicBezTo>
                <a:cubicBezTo>
                  <a:pt x="48" y="87"/>
                  <a:pt x="47" y="87"/>
                  <a:pt x="45" y="87"/>
                </a:cubicBezTo>
                <a:cubicBezTo>
                  <a:pt x="35" y="85"/>
                  <a:pt x="26" y="80"/>
                  <a:pt x="21" y="71"/>
                </a:cubicBezTo>
                <a:cubicBezTo>
                  <a:pt x="20" y="70"/>
                  <a:pt x="19" y="69"/>
                  <a:pt x="19" y="68"/>
                </a:cubicBezTo>
                <a:cubicBezTo>
                  <a:pt x="16" y="63"/>
                  <a:pt x="14" y="57"/>
                  <a:pt x="14" y="51"/>
                </a:cubicBezTo>
                <a:cubicBezTo>
                  <a:pt x="14" y="42"/>
                  <a:pt x="17" y="33"/>
                  <a:pt x="23" y="27"/>
                </a:cubicBezTo>
                <a:cubicBezTo>
                  <a:pt x="24" y="26"/>
                  <a:pt x="25" y="25"/>
                  <a:pt x="26" y="24"/>
                </a:cubicBezTo>
                <a:cubicBezTo>
                  <a:pt x="30" y="20"/>
                  <a:pt x="34" y="17"/>
                  <a:pt x="39" y="16"/>
                </a:cubicBezTo>
                <a:cubicBezTo>
                  <a:pt x="40" y="15"/>
                  <a:pt x="41" y="15"/>
                  <a:pt x="43" y="14"/>
                </a:cubicBezTo>
                <a:moveTo>
                  <a:pt x="51" y="0"/>
                </a:moveTo>
                <a:cubicBezTo>
                  <a:pt x="51" y="0"/>
                  <a:pt x="51" y="0"/>
                  <a:pt x="50" y="0"/>
                </a:cubicBezTo>
                <a:cubicBezTo>
                  <a:pt x="46" y="0"/>
                  <a:pt x="43" y="0"/>
                  <a:pt x="39" y="1"/>
                </a:cubicBezTo>
                <a:cubicBezTo>
                  <a:pt x="38" y="2"/>
                  <a:pt x="36" y="2"/>
                  <a:pt x="35" y="3"/>
                </a:cubicBezTo>
                <a:cubicBezTo>
                  <a:pt x="28" y="5"/>
                  <a:pt x="22" y="9"/>
                  <a:pt x="17" y="14"/>
                </a:cubicBezTo>
                <a:cubicBezTo>
                  <a:pt x="16" y="15"/>
                  <a:pt x="15" y="16"/>
                  <a:pt x="14" y="17"/>
                </a:cubicBezTo>
                <a:cubicBezTo>
                  <a:pt x="5" y="26"/>
                  <a:pt x="0" y="38"/>
                  <a:pt x="1" y="51"/>
                </a:cubicBezTo>
                <a:cubicBezTo>
                  <a:pt x="1" y="59"/>
                  <a:pt x="3" y="67"/>
                  <a:pt x="6" y="74"/>
                </a:cubicBezTo>
                <a:cubicBezTo>
                  <a:pt x="7" y="75"/>
                  <a:pt x="8" y="76"/>
                  <a:pt x="9" y="78"/>
                </a:cubicBezTo>
                <a:cubicBezTo>
                  <a:pt x="16" y="90"/>
                  <a:pt x="29" y="98"/>
                  <a:pt x="44" y="100"/>
                </a:cubicBezTo>
                <a:cubicBezTo>
                  <a:pt x="45" y="101"/>
                  <a:pt x="47" y="101"/>
                  <a:pt x="48" y="101"/>
                </a:cubicBezTo>
                <a:cubicBezTo>
                  <a:pt x="49" y="101"/>
                  <a:pt x="50" y="101"/>
                  <a:pt x="51" y="101"/>
                </a:cubicBezTo>
                <a:cubicBezTo>
                  <a:pt x="51" y="101"/>
                  <a:pt x="52" y="101"/>
                  <a:pt x="52" y="101"/>
                </a:cubicBezTo>
                <a:cubicBezTo>
                  <a:pt x="56" y="101"/>
                  <a:pt x="59" y="100"/>
                  <a:pt x="63" y="100"/>
                </a:cubicBezTo>
                <a:cubicBezTo>
                  <a:pt x="64" y="99"/>
                  <a:pt x="65" y="99"/>
                  <a:pt x="67" y="98"/>
                </a:cubicBezTo>
                <a:cubicBezTo>
                  <a:pt x="76" y="95"/>
                  <a:pt x="84" y="90"/>
                  <a:pt x="90" y="83"/>
                </a:cubicBezTo>
                <a:cubicBezTo>
                  <a:pt x="91" y="82"/>
                  <a:pt x="92" y="80"/>
                  <a:pt x="93" y="79"/>
                </a:cubicBezTo>
                <a:cubicBezTo>
                  <a:pt x="98" y="71"/>
                  <a:pt x="102" y="61"/>
                  <a:pt x="102" y="49"/>
                </a:cubicBezTo>
                <a:cubicBezTo>
                  <a:pt x="101" y="29"/>
                  <a:pt x="88" y="11"/>
                  <a:pt x="70" y="3"/>
                </a:cubicBezTo>
                <a:cubicBezTo>
                  <a:pt x="68" y="3"/>
                  <a:pt x="67" y="2"/>
                  <a:pt x="66" y="2"/>
                </a:cubicBezTo>
                <a:cubicBezTo>
                  <a:pt x="61" y="1"/>
                  <a:pt x="56" y="0"/>
                  <a:pt x="5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8" name="Freeform 20296"/>
          <p:cNvSpPr>
            <a:spLocks/>
          </p:cNvSpPr>
          <p:nvPr/>
        </p:nvSpPr>
        <p:spPr bwMode="auto">
          <a:xfrm>
            <a:off x="5092893" y="4422509"/>
            <a:ext cx="58131" cy="59635"/>
          </a:xfrm>
          <a:custGeom>
            <a:avLst/>
            <a:gdLst>
              <a:gd name="T0" fmla="*/ 25 w 49"/>
              <a:gd name="T1" fmla="*/ 0 h 50"/>
              <a:gd name="T2" fmla="*/ 24 w 49"/>
              <a:gd name="T3" fmla="*/ 0 h 50"/>
              <a:gd name="T4" fmla="*/ 20 w 49"/>
              <a:gd name="T5" fmla="*/ 1 h 50"/>
              <a:gd name="T6" fmla="*/ 15 w 49"/>
              <a:gd name="T7" fmla="*/ 2 h 50"/>
              <a:gd name="T8" fmla="*/ 5 w 49"/>
              <a:gd name="T9" fmla="*/ 9 h 50"/>
              <a:gd name="T10" fmla="*/ 3 w 49"/>
              <a:gd name="T11" fmla="*/ 13 h 50"/>
              <a:gd name="T12" fmla="*/ 0 w 49"/>
              <a:gd name="T13" fmla="*/ 25 h 50"/>
              <a:gd name="T14" fmla="*/ 0 w 49"/>
              <a:gd name="T15" fmla="*/ 31 h 50"/>
              <a:gd name="T16" fmla="*/ 2 w 49"/>
              <a:gd name="T17" fmla="*/ 35 h 50"/>
              <a:gd name="T18" fmla="*/ 25 w 49"/>
              <a:gd name="T19" fmla="*/ 50 h 50"/>
              <a:gd name="T20" fmla="*/ 25 w 49"/>
              <a:gd name="T21" fmla="*/ 50 h 50"/>
              <a:gd name="T22" fmla="*/ 47 w 49"/>
              <a:gd name="T23" fmla="*/ 36 h 50"/>
              <a:gd name="T24" fmla="*/ 48 w 49"/>
              <a:gd name="T25" fmla="*/ 32 h 50"/>
              <a:gd name="T26" fmla="*/ 49 w 49"/>
              <a:gd name="T27" fmla="*/ 24 h 50"/>
              <a:gd name="T28" fmla="*/ 30 w 49"/>
              <a:gd name="T29" fmla="*/ 1 h 50"/>
              <a:gd name="T30" fmla="*/ 25 w 49"/>
              <a:gd name="T31" fmla="*/ 0 h 50"/>
              <a:gd name="T32" fmla="*/ 25 w 49"/>
              <a:gd name="T3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50">
                <a:moveTo>
                  <a:pt x="25" y="0"/>
                </a:move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1" y="0"/>
                  <a:pt x="20" y="1"/>
                </a:cubicBezTo>
                <a:cubicBezTo>
                  <a:pt x="18" y="1"/>
                  <a:pt x="17" y="1"/>
                  <a:pt x="15" y="2"/>
                </a:cubicBezTo>
                <a:cubicBezTo>
                  <a:pt x="11" y="3"/>
                  <a:pt x="8" y="6"/>
                  <a:pt x="5" y="9"/>
                </a:cubicBezTo>
                <a:cubicBezTo>
                  <a:pt x="4" y="10"/>
                  <a:pt x="4" y="12"/>
                  <a:pt x="3" y="13"/>
                </a:cubicBezTo>
                <a:cubicBezTo>
                  <a:pt x="1" y="17"/>
                  <a:pt x="0" y="21"/>
                  <a:pt x="0" y="25"/>
                </a:cubicBezTo>
                <a:cubicBezTo>
                  <a:pt x="0" y="27"/>
                  <a:pt x="0" y="29"/>
                  <a:pt x="0" y="31"/>
                </a:cubicBezTo>
                <a:cubicBezTo>
                  <a:pt x="1" y="32"/>
                  <a:pt x="1" y="33"/>
                  <a:pt x="2" y="35"/>
                </a:cubicBezTo>
                <a:cubicBezTo>
                  <a:pt x="6" y="44"/>
                  <a:pt x="14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35" y="50"/>
                  <a:pt x="43" y="44"/>
                  <a:pt x="47" y="36"/>
                </a:cubicBezTo>
                <a:cubicBezTo>
                  <a:pt x="47" y="35"/>
                  <a:pt x="48" y="33"/>
                  <a:pt x="48" y="32"/>
                </a:cubicBezTo>
                <a:cubicBezTo>
                  <a:pt x="49" y="30"/>
                  <a:pt x="49" y="27"/>
                  <a:pt x="49" y="24"/>
                </a:cubicBezTo>
                <a:cubicBezTo>
                  <a:pt x="49" y="13"/>
                  <a:pt x="41" y="3"/>
                  <a:pt x="30" y="1"/>
                </a:cubicBezTo>
                <a:cubicBezTo>
                  <a:pt x="28" y="0"/>
                  <a:pt x="27" y="0"/>
                  <a:pt x="25" y="0"/>
                </a:cubicBezTo>
                <a:cubicBezTo>
                  <a:pt x="25" y="0"/>
                  <a:pt x="25" y="0"/>
                  <a:pt x="25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9" name="Freeform 20297"/>
          <p:cNvSpPr>
            <a:spLocks noEditPoints="1"/>
          </p:cNvSpPr>
          <p:nvPr/>
        </p:nvSpPr>
        <p:spPr bwMode="auto">
          <a:xfrm>
            <a:off x="5062324" y="4391939"/>
            <a:ext cx="119269" cy="119770"/>
          </a:xfrm>
          <a:custGeom>
            <a:avLst/>
            <a:gdLst>
              <a:gd name="T0" fmla="*/ 42 w 101"/>
              <a:gd name="T1" fmla="*/ 15 h 101"/>
              <a:gd name="T2" fmla="*/ 50 w 101"/>
              <a:gd name="T3" fmla="*/ 14 h 101"/>
              <a:gd name="T4" fmla="*/ 51 w 101"/>
              <a:gd name="T5" fmla="*/ 14 h 101"/>
              <a:gd name="T6" fmla="*/ 53 w 101"/>
              <a:gd name="T7" fmla="*/ 14 h 101"/>
              <a:gd name="T8" fmla="*/ 57 w 101"/>
              <a:gd name="T9" fmla="*/ 15 h 101"/>
              <a:gd name="T10" fmla="*/ 87 w 101"/>
              <a:gd name="T11" fmla="*/ 50 h 101"/>
              <a:gd name="T12" fmla="*/ 86 w 101"/>
              <a:gd name="T13" fmla="*/ 63 h 101"/>
              <a:gd name="T14" fmla="*/ 84 w 101"/>
              <a:gd name="T15" fmla="*/ 67 h 101"/>
              <a:gd name="T16" fmla="*/ 51 w 101"/>
              <a:gd name="T17" fmla="*/ 88 h 101"/>
              <a:gd name="T18" fmla="*/ 51 w 101"/>
              <a:gd name="T19" fmla="*/ 88 h 101"/>
              <a:gd name="T20" fmla="*/ 16 w 101"/>
              <a:gd name="T21" fmla="*/ 65 h 101"/>
              <a:gd name="T22" fmla="*/ 15 w 101"/>
              <a:gd name="T23" fmla="*/ 60 h 101"/>
              <a:gd name="T24" fmla="*/ 14 w 101"/>
              <a:gd name="T25" fmla="*/ 52 h 101"/>
              <a:gd name="T26" fmla="*/ 19 w 101"/>
              <a:gd name="T27" fmla="*/ 32 h 101"/>
              <a:gd name="T28" fmla="*/ 21 w 101"/>
              <a:gd name="T29" fmla="*/ 28 h 101"/>
              <a:gd name="T30" fmla="*/ 38 w 101"/>
              <a:gd name="T31" fmla="*/ 16 h 101"/>
              <a:gd name="T32" fmla="*/ 42 w 101"/>
              <a:gd name="T33" fmla="*/ 15 h 101"/>
              <a:gd name="T34" fmla="*/ 51 w 101"/>
              <a:gd name="T35" fmla="*/ 0 h 101"/>
              <a:gd name="T36" fmla="*/ 50 w 101"/>
              <a:gd name="T37" fmla="*/ 0 h 101"/>
              <a:gd name="T38" fmla="*/ 38 w 101"/>
              <a:gd name="T39" fmla="*/ 2 h 101"/>
              <a:gd name="T40" fmla="*/ 34 w 101"/>
              <a:gd name="T41" fmla="*/ 3 h 101"/>
              <a:gd name="T42" fmla="*/ 10 w 101"/>
              <a:gd name="T43" fmla="*/ 21 h 101"/>
              <a:gd name="T44" fmla="*/ 8 w 101"/>
              <a:gd name="T45" fmla="*/ 24 h 101"/>
              <a:gd name="T46" fmla="*/ 0 w 101"/>
              <a:gd name="T47" fmla="*/ 52 h 101"/>
              <a:gd name="T48" fmla="*/ 2 w 101"/>
              <a:gd name="T49" fmla="*/ 65 h 101"/>
              <a:gd name="T50" fmla="*/ 3 w 101"/>
              <a:gd name="T51" fmla="*/ 69 h 101"/>
              <a:gd name="T52" fmla="*/ 51 w 101"/>
              <a:gd name="T53" fmla="*/ 101 h 101"/>
              <a:gd name="T54" fmla="*/ 51 w 101"/>
              <a:gd name="T55" fmla="*/ 101 h 101"/>
              <a:gd name="T56" fmla="*/ 97 w 101"/>
              <a:gd name="T57" fmla="*/ 72 h 101"/>
              <a:gd name="T58" fmla="*/ 98 w 101"/>
              <a:gd name="T59" fmla="*/ 68 h 101"/>
              <a:gd name="T60" fmla="*/ 101 w 101"/>
              <a:gd name="T61" fmla="*/ 50 h 101"/>
              <a:gd name="T62" fmla="*/ 58 w 101"/>
              <a:gd name="T63" fmla="*/ 1 h 101"/>
              <a:gd name="T64" fmla="*/ 54 w 101"/>
              <a:gd name="T65" fmla="*/ 1 h 101"/>
              <a:gd name="T66" fmla="*/ 51 w 101"/>
              <a:gd name="T67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1" h="101">
                <a:moveTo>
                  <a:pt x="42" y="15"/>
                </a:moveTo>
                <a:cubicBezTo>
                  <a:pt x="45" y="14"/>
                  <a:pt x="47" y="14"/>
                  <a:pt x="50" y="14"/>
                </a:cubicBezTo>
                <a:cubicBezTo>
                  <a:pt x="50" y="14"/>
                  <a:pt x="50" y="14"/>
                  <a:pt x="51" y="14"/>
                </a:cubicBezTo>
                <a:cubicBezTo>
                  <a:pt x="51" y="14"/>
                  <a:pt x="52" y="14"/>
                  <a:pt x="53" y="14"/>
                </a:cubicBezTo>
                <a:cubicBezTo>
                  <a:pt x="54" y="14"/>
                  <a:pt x="56" y="14"/>
                  <a:pt x="57" y="15"/>
                </a:cubicBezTo>
                <a:cubicBezTo>
                  <a:pt x="74" y="18"/>
                  <a:pt x="87" y="32"/>
                  <a:pt x="87" y="50"/>
                </a:cubicBezTo>
                <a:cubicBezTo>
                  <a:pt x="88" y="55"/>
                  <a:pt x="87" y="59"/>
                  <a:pt x="86" y="63"/>
                </a:cubicBezTo>
                <a:cubicBezTo>
                  <a:pt x="85" y="64"/>
                  <a:pt x="85" y="65"/>
                  <a:pt x="84" y="67"/>
                </a:cubicBezTo>
                <a:cubicBezTo>
                  <a:pt x="78" y="79"/>
                  <a:pt x="66" y="88"/>
                  <a:pt x="51" y="88"/>
                </a:cubicBezTo>
                <a:cubicBezTo>
                  <a:pt x="51" y="88"/>
                  <a:pt x="51" y="88"/>
                  <a:pt x="51" y="88"/>
                </a:cubicBezTo>
                <a:cubicBezTo>
                  <a:pt x="35" y="88"/>
                  <a:pt x="22" y="78"/>
                  <a:pt x="16" y="65"/>
                </a:cubicBezTo>
                <a:cubicBezTo>
                  <a:pt x="16" y="63"/>
                  <a:pt x="15" y="62"/>
                  <a:pt x="15" y="60"/>
                </a:cubicBezTo>
                <a:cubicBezTo>
                  <a:pt x="14" y="58"/>
                  <a:pt x="14" y="55"/>
                  <a:pt x="14" y="52"/>
                </a:cubicBezTo>
                <a:cubicBezTo>
                  <a:pt x="14" y="44"/>
                  <a:pt x="15" y="38"/>
                  <a:pt x="19" y="32"/>
                </a:cubicBezTo>
                <a:cubicBezTo>
                  <a:pt x="20" y="31"/>
                  <a:pt x="20" y="30"/>
                  <a:pt x="21" y="28"/>
                </a:cubicBezTo>
                <a:cubicBezTo>
                  <a:pt x="26" y="23"/>
                  <a:pt x="31" y="19"/>
                  <a:pt x="38" y="16"/>
                </a:cubicBezTo>
                <a:cubicBezTo>
                  <a:pt x="39" y="16"/>
                  <a:pt x="41" y="15"/>
                  <a:pt x="42" y="15"/>
                </a:cubicBezTo>
                <a:moveTo>
                  <a:pt x="51" y="0"/>
                </a:moveTo>
                <a:cubicBezTo>
                  <a:pt x="50" y="0"/>
                  <a:pt x="50" y="0"/>
                  <a:pt x="50" y="0"/>
                </a:cubicBezTo>
                <a:cubicBezTo>
                  <a:pt x="46" y="1"/>
                  <a:pt x="42" y="1"/>
                  <a:pt x="38" y="2"/>
                </a:cubicBezTo>
                <a:cubicBezTo>
                  <a:pt x="37" y="2"/>
                  <a:pt x="36" y="3"/>
                  <a:pt x="34" y="3"/>
                </a:cubicBezTo>
                <a:cubicBezTo>
                  <a:pt x="24" y="7"/>
                  <a:pt x="16" y="13"/>
                  <a:pt x="10" y="21"/>
                </a:cubicBezTo>
                <a:cubicBezTo>
                  <a:pt x="9" y="22"/>
                  <a:pt x="8" y="23"/>
                  <a:pt x="8" y="24"/>
                </a:cubicBezTo>
                <a:cubicBezTo>
                  <a:pt x="3" y="32"/>
                  <a:pt x="0" y="42"/>
                  <a:pt x="0" y="52"/>
                </a:cubicBezTo>
                <a:cubicBezTo>
                  <a:pt x="0" y="56"/>
                  <a:pt x="1" y="61"/>
                  <a:pt x="2" y="65"/>
                </a:cubicBezTo>
                <a:cubicBezTo>
                  <a:pt x="2" y="66"/>
                  <a:pt x="3" y="68"/>
                  <a:pt x="3" y="69"/>
                </a:cubicBezTo>
                <a:cubicBezTo>
                  <a:pt x="11" y="88"/>
                  <a:pt x="29" y="101"/>
                  <a:pt x="51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72" y="101"/>
                  <a:pt x="89" y="89"/>
                  <a:pt x="97" y="72"/>
                </a:cubicBezTo>
                <a:cubicBezTo>
                  <a:pt x="97" y="70"/>
                  <a:pt x="98" y="69"/>
                  <a:pt x="98" y="68"/>
                </a:cubicBezTo>
                <a:cubicBezTo>
                  <a:pt x="100" y="62"/>
                  <a:pt x="101" y="56"/>
                  <a:pt x="101" y="50"/>
                </a:cubicBezTo>
                <a:cubicBezTo>
                  <a:pt x="101" y="25"/>
                  <a:pt x="82" y="5"/>
                  <a:pt x="58" y="1"/>
                </a:cubicBezTo>
                <a:cubicBezTo>
                  <a:pt x="57" y="1"/>
                  <a:pt x="56" y="1"/>
                  <a:pt x="54" y="1"/>
                </a:cubicBezTo>
                <a:cubicBezTo>
                  <a:pt x="53" y="0"/>
                  <a:pt x="52" y="0"/>
                  <a:pt x="51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0" name="Freeform 20298"/>
          <p:cNvSpPr>
            <a:spLocks/>
          </p:cNvSpPr>
          <p:nvPr/>
        </p:nvSpPr>
        <p:spPr bwMode="auto">
          <a:xfrm>
            <a:off x="4770666" y="3285946"/>
            <a:ext cx="40591" cy="40090"/>
          </a:xfrm>
          <a:custGeom>
            <a:avLst/>
            <a:gdLst>
              <a:gd name="T0" fmla="*/ 17 w 34"/>
              <a:gd name="T1" fmla="*/ 0 h 34"/>
              <a:gd name="T2" fmla="*/ 17 w 34"/>
              <a:gd name="T3" fmla="*/ 0 h 34"/>
              <a:gd name="T4" fmla="*/ 15 w 34"/>
              <a:gd name="T5" fmla="*/ 0 h 34"/>
              <a:gd name="T6" fmla="*/ 11 w 34"/>
              <a:gd name="T7" fmla="*/ 1 h 34"/>
              <a:gd name="T8" fmla="*/ 2 w 34"/>
              <a:gd name="T9" fmla="*/ 10 h 34"/>
              <a:gd name="T10" fmla="*/ 0 w 34"/>
              <a:gd name="T11" fmla="*/ 14 h 34"/>
              <a:gd name="T12" fmla="*/ 0 w 34"/>
              <a:gd name="T13" fmla="*/ 17 h 34"/>
              <a:gd name="T14" fmla="*/ 0 w 34"/>
              <a:gd name="T15" fmla="*/ 19 h 34"/>
              <a:gd name="T16" fmla="*/ 1 w 34"/>
              <a:gd name="T17" fmla="*/ 23 h 34"/>
              <a:gd name="T18" fmla="*/ 17 w 34"/>
              <a:gd name="T19" fmla="*/ 34 h 34"/>
              <a:gd name="T20" fmla="*/ 17 w 34"/>
              <a:gd name="T21" fmla="*/ 34 h 34"/>
              <a:gd name="T22" fmla="*/ 19 w 34"/>
              <a:gd name="T23" fmla="*/ 34 h 34"/>
              <a:gd name="T24" fmla="*/ 23 w 34"/>
              <a:gd name="T25" fmla="*/ 33 h 34"/>
              <a:gd name="T26" fmla="*/ 34 w 34"/>
              <a:gd name="T27" fmla="*/ 17 h 34"/>
              <a:gd name="T28" fmla="*/ 34 w 34"/>
              <a:gd name="T29" fmla="*/ 17 h 34"/>
              <a:gd name="T30" fmla="*/ 33 w 34"/>
              <a:gd name="T31" fmla="*/ 13 h 34"/>
              <a:gd name="T32" fmla="*/ 17 w 34"/>
              <a:gd name="T3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" h="34"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3" y="0"/>
                  <a:pt x="12" y="1"/>
                  <a:pt x="11" y="1"/>
                </a:cubicBezTo>
                <a:cubicBezTo>
                  <a:pt x="7" y="3"/>
                  <a:pt x="3" y="6"/>
                  <a:pt x="2" y="10"/>
                </a:cubicBezTo>
                <a:cubicBezTo>
                  <a:pt x="1" y="11"/>
                  <a:pt x="1" y="12"/>
                  <a:pt x="0" y="14"/>
                </a:cubicBezTo>
                <a:cubicBezTo>
                  <a:pt x="0" y="15"/>
                  <a:pt x="0" y="16"/>
                  <a:pt x="0" y="17"/>
                </a:cubicBezTo>
                <a:cubicBezTo>
                  <a:pt x="0" y="18"/>
                  <a:pt x="0" y="18"/>
                  <a:pt x="0" y="19"/>
                </a:cubicBezTo>
                <a:cubicBezTo>
                  <a:pt x="0" y="20"/>
                  <a:pt x="0" y="21"/>
                  <a:pt x="1" y="23"/>
                </a:cubicBezTo>
                <a:cubicBezTo>
                  <a:pt x="3" y="29"/>
                  <a:pt x="10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8" y="34"/>
                  <a:pt x="19" y="34"/>
                  <a:pt x="19" y="34"/>
                </a:cubicBezTo>
                <a:cubicBezTo>
                  <a:pt x="21" y="34"/>
                  <a:pt x="22" y="33"/>
                  <a:pt x="23" y="33"/>
                </a:cubicBezTo>
                <a:cubicBezTo>
                  <a:pt x="30" y="30"/>
                  <a:pt x="34" y="24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5"/>
                  <a:pt x="34" y="14"/>
                  <a:pt x="33" y="13"/>
                </a:cubicBezTo>
                <a:cubicBezTo>
                  <a:pt x="32" y="5"/>
                  <a:pt x="25" y="0"/>
                  <a:pt x="17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61" name="Freeform 20299"/>
          <p:cNvSpPr>
            <a:spLocks noEditPoints="1"/>
          </p:cNvSpPr>
          <p:nvPr/>
        </p:nvSpPr>
        <p:spPr bwMode="auto">
          <a:xfrm>
            <a:off x="4749619" y="3264398"/>
            <a:ext cx="82687" cy="81684"/>
          </a:xfrm>
          <a:custGeom>
            <a:avLst/>
            <a:gdLst>
              <a:gd name="T0" fmla="*/ 31 w 70"/>
              <a:gd name="T1" fmla="*/ 10 h 69"/>
              <a:gd name="T2" fmla="*/ 34 w 70"/>
              <a:gd name="T3" fmla="*/ 10 h 69"/>
              <a:gd name="T4" fmla="*/ 35 w 70"/>
              <a:gd name="T5" fmla="*/ 10 h 69"/>
              <a:gd name="T6" fmla="*/ 60 w 70"/>
              <a:gd name="T7" fmla="*/ 30 h 69"/>
              <a:gd name="T8" fmla="*/ 60 w 70"/>
              <a:gd name="T9" fmla="*/ 34 h 69"/>
              <a:gd name="T10" fmla="*/ 60 w 70"/>
              <a:gd name="T11" fmla="*/ 35 h 69"/>
              <a:gd name="T12" fmla="*/ 44 w 70"/>
              <a:gd name="T13" fmla="*/ 59 h 69"/>
              <a:gd name="T14" fmla="*/ 39 w 70"/>
              <a:gd name="T15" fmla="*/ 60 h 69"/>
              <a:gd name="T16" fmla="*/ 35 w 70"/>
              <a:gd name="T17" fmla="*/ 60 h 69"/>
              <a:gd name="T18" fmla="*/ 35 w 70"/>
              <a:gd name="T19" fmla="*/ 60 h 69"/>
              <a:gd name="T20" fmla="*/ 11 w 70"/>
              <a:gd name="T21" fmla="*/ 42 h 69"/>
              <a:gd name="T22" fmla="*/ 10 w 70"/>
              <a:gd name="T23" fmla="*/ 38 h 69"/>
              <a:gd name="T24" fmla="*/ 10 w 70"/>
              <a:gd name="T25" fmla="*/ 35 h 69"/>
              <a:gd name="T26" fmla="*/ 10 w 70"/>
              <a:gd name="T27" fmla="*/ 29 h 69"/>
              <a:gd name="T28" fmla="*/ 12 w 70"/>
              <a:gd name="T29" fmla="*/ 25 h 69"/>
              <a:gd name="T30" fmla="*/ 26 w 70"/>
              <a:gd name="T31" fmla="*/ 11 h 69"/>
              <a:gd name="T32" fmla="*/ 31 w 70"/>
              <a:gd name="T33" fmla="*/ 10 h 69"/>
              <a:gd name="T34" fmla="*/ 35 w 70"/>
              <a:gd name="T35" fmla="*/ 0 h 69"/>
              <a:gd name="T36" fmla="*/ 34 w 70"/>
              <a:gd name="T37" fmla="*/ 0 h 69"/>
              <a:gd name="T38" fmla="*/ 28 w 70"/>
              <a:gd name="T39" fmla="*/ 1 h 69"/>
              <a:gd name="T40" fmla="*/ 24 w 70"/>
              <a:gd name="T41" fmla="*/ 2 h 69"/>
              <a:gd name="T42" fmla="*/ 3 w 70"/>
              <a:gd name="T43" fmla="*/ 22 h 69"/>
              <a:gd name="T44" fmla="*/ 2 w 70"/>
              <a:gd name="T45" fmla="*/ 26 h 69"/>
              <a:gd name="T46" fmla="*/ 0 w 70"/>
              <a:gd name="T47" fmla="*/ 36 h 69"/>
              <a:gd name="T48" fmla="*/ 1 w 70"/>
              <a:gd name="T49" fmla="*/ 39 h 69"/>
              <a:gd name="T50" fmla="*/ 2 w 70"/>
              <a:gd name="T51" fmla="*/ 44 h 69"/>
              <a:gd name="T52" fmla="*/ 35 w 70"/>
              <a:gd name="T53" fmla="*/ 69 h 69"/>
              <a:gd name="T54" fmla="*/ 36 w 70"/>
              <a:gd name="T55" fmla="*/ 69 h 69"/>
              <a:gd name="T56" fmla="*/ 42 w 70"/>
              <a:gd name="T57" fmla="*/ 69 h 69"/>
              <a:gd name="T58" fmla="*/ 46 w 70"/>
              <a:gd name="T59" fmla="*/ 68 h 69"/>
              <a:gd name="T60" fmla="*/ 69 w 70"/>
              <a:gd name="T61" fmla="*/ 34 h 69"/>
              <a:gd name="T62" fmla="*/ 69 w 70"/>
              <a:gd name="T63" fmla="*/ 32 h 69"/>
              <a:gd name="T64" fmla="*/ 69 w 70"/>
              <a:gd name="T65" fmla="*/ 28 h 69"/>
              <a:gd name="T66" fmla="*/ 35 w 70"/>
              <a:gd name="T67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0" h="69">
                <a:moveTo>
                  <a:pt x="31" y="10"/>
                </a:moveTo>
                <a:cubicBezTo>
                  <a:pt x="32" y="10"/>
                  <a:pt x="33" y="10"/>
                  <a:pt x="34" y="10"/>
                </a:cubicBezTo>
                <a:cubicBezTo>
                  <a:pt x="35" y="10"/>
                  <a:pt x="35" y="10"/>
                  <a:pt x="35" y="10"/>
                </a:cubicBezTo>
                <a:cubicBezTo>
                  <a:pt x="47" y="10"/>
                  <a:pt x="57" y="18"/>
                  <a:pt x="60" y="30"/>
                </a:cubicBezTo>
                <a:cubicBezTo>
                  <a:pt x="60" y="31"/>
                  <a:pt x="60" y="32"/>
                  <a:pt x="60" y="34"/>
                </a:cubicBezTo>
                <a:cubicBezTo>
                  <a:pt x="60" y="34"/>
                  <a:pt x="60" y="34"/>
                  <a:pt x="60" y="35"/>
                </a:cubicBezTo>
                <a:cubicBezTo>
                  <a:pt x="60" y="46"/>
                  <a:pt x="53" y="55"/>
                  <a:pt x="44" y="59"/>
                </a:cubicBezTo>
                <a:cubicBezTo>
                  <a:pt x="42" y="59"/>
                  <a:pt x="41" y="60"/>
                  <a:pt x="39" y="60"/>
                </a:cubicBezTo>
                <a:cubicBezTo>
                  <a:pt x="38" y="60"/>
                  <a:pt x="37" y="60"/>
                  <a:pt x="35" y="60"/>
                </a:cubicBezTo>
                <a:cubicBezTo>
                  <a:pt x="35" y="60"/>
                  <a:pt x="35" y="60"/>
                  <a:pt x="35" y="60"/>
                </a:cubicBezTo>
                <a:cubicBezTo>
                  <a:pt x="24" y="60"/>
                  <a:pt x="14" y="53"/>
                  <a:pt x="11" y="42"/>
                </a:cubicBezTo>
                <a:cubicBezTo>
                  <a:pt x="10" y="41"/>
                  <a:pt x="10" y="39"/>
                  <a:pt x="10" y="38"/>
                </a:cubicBezTo>
                <a:cubicBezTo>
                  <a:pt x="10" y="37"/>
                  <a:pt x="10" y="36"/>
                  <a:pt x="10" y="35"/>
                </a:cubicBezTo>
                <a:cubicBezTo>
                  <a:pt x="10" y="33"/>
                  <a:pt x="10" y="31"/>
                  <a:pt x="10" y="29"/>
                </a:cubicBezTo>
                <a:cubicBezTo>
                  <a:pt x="11" y="28"/>
                  <a:pt x="11" y="26"/>
                  <a:pt x="12" y="25"/>
                </a:cubicBezTo>
                <a:cubicBezTo>
                  <a:pt x="15" y="19"/>
                  <a:pt x="20" y="14"/>
                  <a:pt x="26" y="11"/>
                </a:cubicBezTo>
                <a:cubicBezTo>
                  <a:pt x="28" y="11"/>
                  <a:pt x="29" y="10"/>
                  <a:pt x="31" y="10"/>
                </a:cubicBezTo>
                <a:moveTo>
                  <a:pt x="35" y="0"/>
                </a:moveTo>
                <a:cubicBezTo>
                  <a:pt x="35" y="0"/>
                  <a:pt x="35" y="0"/>
                  <a:pt x="34" y="0"/>
                </a:cubicBezTo>
                <a:cubicBezTo>
                  <a:pt x="32" y="1"/>
                  <a:pt x="30" y="1"/>
                  <a:pt x="28" y="1"/>
                </a:cubicBezTo>
                <a:cubicBezTo>
                  <a:pt x="27" y="1"/>
                  <a:pt x="25" y="2"/>
                  <a:pt x="24" y="2"/>
                </a:cubicBezTo>
                <a:cubicBezTo>
                  <a:pt x="14" y="5"/>
                  <a:pt x="7" y="13"/>
                  <a:pt x="3" y="22"/>
                </a:cubicBezTo>
                <a:cubicBezTo>
                  <a:pt x="2" y="23"/>
                  <a:pt x="2" y="25"/>
                  <a:pt x="2" y="26"/>
                </a:cubicBezTo>
                <a:cubicBezTo>
                  <a:pt x="1" y="29"/>
                  <a:pt x="0" y="32"/>
                  <a:pt x="0" y="36"/>
                </a:cubicBezTo>
                <a:cubicBezTo>
                  <a:pt x="0" y="37"/>
                  <a:pt x="1" y="38"/>
                  <a:pt x="1" y="39"/>
                </a:cubicBezTo>
                <a:cubicBezTo>
                  <a:pt x="1" y="41"/>
                  <a:pt x="1" y="42"/>
                  <a:pt x="2" y="44"/>
                </a:cubicBezTo>
                <a:cubicBezTo>
                  <a:pt x="5" y="59"/>
                  <a:pt x="19" y="69"/>
                  <a:pt x="35" y="69"/>
                </a:cubicBezTo>
                <a:cubicBezTo>
                  <a:pt x="35" y="69"/>
                  <a:pt x="35" y="69"/>
                  <a:pt x="36" y="69"/>
                </a:cubicBezTo>
                <a:cubicBezTo>
                  <a:pt x="38" y="69"/>
                  <a:pt x="40" y="69"/>
                  <a:pt x="42" y="69"/>
                </a:cubicBezTo>
                <a:cubicBezTo>
                  <a:pt x="43" y="68"/>
                  <a:pt x="45" y="68"/>
                  <a:pt x="46" y="68"/>
                </a:cubicBezTo>
                <a:cubicBezTo>
                  <a:pt x="60" y="63"/>
                  <a:pt x="70" y="50"/>
                  <a:pt x="69" y="34"/>
                </a:cubicBezTo>
                <a:cubicBezTo>
                  <a:pt x="69" y="34"/>
                  <a:pt x="69" y="33"/>
                  <a:pt x="69" y="32"/>
                </a:cubicBezTo>
                <a:cubicBezTo>
                  <a:pt x="69" y="31"/>
                  <a:pt x="69" y="29"/>
                  <a:pt x="69" y="28"/>
                </a:cubicBezTo>
                <a:cubicBezTo>
                  <a:pt x="65" y="12"/>
                  <a:pt x="52" y="0"/>
                  <a:pt x="35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Freeform 20541"/>
          <p:cNvSpPr>
            <a:spLocks/>
          </p:cNvSpPr>
          <p:nvPr/>
        </p:nvSpPr>
        <p:spPr bwMode="auto">
          <a:xfrm>
            <a:off x="4746104" y="3104539"/>
            <a:ext cx="99224" cy="99725"/>
          </a:xfrm>
          <a:custGeom>
            <a:avLst/>
            <a:gdLst>
              <a:gd name="T0" fmla="*/ 8 w 84"/>
              <a:gd name="T1" fmla="*/ 29 h 84"/>
              <a:gd name="T2" fmla="*/ 55 w 84"/>
              <a:gd name="T3" fmla="*/ 8 h 84"/>
              <a:gd name="T4" fmla="*/ 77 w 84"/>
              <a:gd name="T5" fmla="*/ 55 h 84"/>
              <a:gd name="T6" fmla="*/ 29 w 84"/>
              <a:gd name="T7" fmla="*/ 77 h 84"/>
              <a:gd name="T8" fmla="*/ 8 w 84"/>
              <a:gd name="T9" fmla="*/ 2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84">
                <a:moveTo>
                  <a:pt x="8" y="29"/>
                </a:moveTo>
                <a:cubicBezTo>
                  <a:pt x="15" y="10"/>
                  <a:pt x="36" y="0"/>
                  <a:pt x="55" y="8"/>
                </a:cubicBezTo>
                <a:cubicBezTo>
                  <a:pt x="74" y="15"/>
                  <a:pt x="84" y="36"/>
                  <a:pt x="77" y="55"/>
                </a:cubicBezTo>
                <a:cubicBezTo>
                  <a:pt x="70" y="74"/>
                  <a:pt x="48" y="84"/>
                  <a:pt x="29" y="77"/>
                </a:cubicBezTo>
                <a:cubicBezTo>
                  <a:pt x="10" y="70"/>
                  <a:pt x="0" y="48"/>
                  <a:pt x="8" y="29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65" name="Freeform 20655"/>
          <p:cNvSpPr>
            <a:spLocks/>
          </p:cNvSpPr>
          <p:nvPr/>
        </p:nvSpPr>
        <p:spPr bwMode="auto">
          <a:xfrm>
            <a:off x="4024985" y="3959256"/>
            <a:ext cx="724634" cy="722629"/>
          </a:xfrm>
          <a:custGeom>
            <a:avLst/>
            <a:gdLst>
              <a:gd name="T0" fmla="*/ 775 w 1446"/>
              <a:gd name="T1" fmla="*/ 293 h 1442"/>
              <a:gd name="T2" fmla="*/ 777 w 1446"/>
              <a:gd name="T3" fmla="*/ 293 h 1442"/>
              <a:gd name="T4" fmla="*/ 1446 w 1446"/>
              <a:gd name="T5" fmla="*/ 844 h 1442"/>
              <a:gd name="T6" fmla="*/ 1441 w 1446"/>
              <a:gd name="T7" fmla="*/ 849 h 1442"/>
              <a:gd name="T8" fmla="*/ 848 w 1446"/>
              <a:gd name="T9" fmla="*/ 1442 h 1442"/>
              <a:gd name="T10" fmla="*/ 841 w 1446"/>
              <a:gd name="T11" fmla="*/ 1433 h 1442"/>
              <a:gd name="T12" fmla="*/ 1429 w 1446"/>
              <a:gd name="T13" fmla="*/ 846 h 1442"/>
              <a:gd name="T14" fmla="*/ 770 w 1446"/>
              <a:gd name="T15" fmla="*/ 303 h 1442"/>
              <a:gd name="T16" fmla="*/ 0 w 1446"/>
              <a:gd name="T17" fmla="*/ 10 h 1442"/>
              <a:gd name="T18" fmla="*/ 4 w 1446"/>
              <a:gd name="T19" fmla="*/ 0 h 1442"/>
              <a:gd name="T20" fmla="*/ 775 w 1446"/>
              <a:gd name="T21" fmla="*/ 293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46" h="1442">
                <a:moveTo>
                  <a:pt x="775" y="293"/>
                </a:moveTo>
                <a:lnTo>
                  <a:pt x="777" y="293"/>
                </a:lnTo>
                <a:lnTo>
                  <a:pt x="1446" y="844"/>
                </a:lnTo>
                <a:lnTo>
                  <a:pt x="1441" y="849"/>
                </a:lnTo>
                <a:lnTo>
                  <a:pt x="848" y="1442"/>
                </a:lnTo>
                <a:lnTo>
                  <a:pt x="841" y="1433"/>
                </a:lnTo>
                <a:lnTo>
                  <a:pt x="1429" y="846"/>
                </a:lnTo>
                <a:lnTo>
                  <a:pt x="770" y="303"/>
                </a:lnTo>
                <a:lnTo>
                  <a:pt x="0" y="10"/>
                </a:lnTo>
                <a:lnTo>
                  <a:pt x="4" y="0"/>
                </a:lnTo>
                <a:lnTo>
                  <a:pt x="775" y="2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6" name="Freeform 20683"/>
          <p:cNvSpPr>
            <a:spLocks/>
          </p:cNvSpPr>
          <p:nvPr/>
        </p:nvSpPr>
        <p:spPr bwMode="auto">
          <a:xfrm>
            <a:off x="4363241" y="4068712"/>
            <a:ext cx="78177" cy="79179"/>
          </a:xfrm>
          <a:custGeom>
            <a:avLst/>
            <a:gdLst>
              <a:gd name="T0" fmla="*/ 59 w 66"/>
              <a:gd name="T1" fmla="*/ 47 h 67"/>
              <a:gd name="T2" fmla="*/ 20 w 66"/>
              <a:gd name="T3" fmla="*/ 60 h 67"/>
              <a:gd name="T4" fmla="*/ 7 w 66"/>
              <a:gd name="T5" fmla="*/ 20 h 67"/>
              <a:gd name="T6" fmla="*/ 47 w 66"/>
              <a:gd name="T7" fmla="*/ 8 h 67"/>
              <a:gd name="T8" fmla="*/ 59 w 66"/>
              <a:gd name="T9" fmla="*/ 4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67">
                <a:moveTo>
                  <a:pt x="59" y="47"/>
                </a:moveTo>
                <a:cubicBezTo>
                  <a:pt x="52" y="61"/>
                  <a:pt x="34" y="67"/>
                  <a:pt x="20" y="60"/>
                </a:cubicBezTo>
                <a:cubicBezTo>
                  <a:pt x="6" y="52"/>
                  <a:pt x="0" y="35"/>
                  <a:pt x="7" y="20"/>
                </a:cubicBezTo>
                <a:cubicBezTo>
                  <a:pt x="15" y="6"/>
                  <a:pt x="32" y="0"/>
                  <a:pt x="47" y="8"/>
                </a:cubicBezTo>
                <a:cubicBezTo>
                  <a:pt x="61" y="15"/>
                  <a:pt x="66" y="33"/>
                  <a:pt x="59" y="47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67" name="Freeform 20684"/>
          <p:cNvSpPr>
            <a:spLocks/>
          </p:cNvSpPr>
          <p:nvPr/>
        </p:nvSpPr>
        <p:spPr bwMode="auto">
          <a:xfrm>
            <a:off x="4337182" y="3748991"/>
            <a:ext cx="91206" cy="89702"/>
          </a:xfrm>
          <a:custGeom>
            <a:avLst/>
            <a:gdLst>
              <a:gd name="T0" fmla="*/ 68 w 77"/>
              <a:gd name="T1" fmla="*/ 53 h 76"/>
              <a:gd name="T2" fmla="*/ 23 w 77"/>
              <a:gd name="T3" fmla="*/ 68 h 76"/>
              <a:gd name="T4" fmla="*/ 9 w 77"/>
              <a:gd name="T5" fmla="*/ 23 h 76"/>
              <a:gd name="T6" fmla="*/ 54 w 77"/>
              <a:gd name="T7" fmla="*/ 8 h 76"/>
              <a:gd name="T8" fmla="*/ 68 w 77"/>
              <a:gd name="T9" fmla="*/ 53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76">
                <a:moveTo>
                  <a:pt x="68" y="53"/>
                </a:moveTo>
                <a:cubicBezTo>
                  <a:pt x="60" y="70"/>
                  <a:pt x="40" y="76"/>
                  <a:pt x="23" y="68"/>
                </a:cubicBezTo>
                <a:cubicBezTo>
                  <a:pt x="7" y="59"/>
                  <a:pt x="0" y="39"/>
                  <a:pt x="9" y="23"/>
                </a:cubicBezTo>
                <a:cubicBezTo>
                  <a:pt x="17" y="6"/>
                  <a:pt x="37" y="0"/>
                  <a:pt x="54" y="8"/>
                </a:cubicBezTo>
                <a:cubicBezTo>
                  <a:pt x="70" y="17"/>
                  <a:pt x="77" y="37"/>
                  <a:pt x="68" y="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8" name="Freeform 20720"/>
          <p:cNvSpPr>
            <a:spLocks/>
          </p:cNvSpPr>
          <p:nvPr/>
        </p:nvSpPr>
        <p:spPr bwMode="auto">
          <a:xfrm>
            <a:off x="4945449" y="3842200"/>
            <a:ext cx="53119" cy="53621"/>
          </a:xfrm>
          <a:custGeom>
            <a:avLst/>
            <a:gdLst>
              <a:gd name="T0" fmla="*/ 40 w 45"/>
              <a:gd name="T1" fmla="*/ 31 h 45"/>
              <a:gd name="T2" fmla="*/ 13 w 45"/>
              <a:gd name="T3" fmla="*/ 40 h 45"/>
              <a:gd name="T4" fmla="*/ 5 w 45"/>
              <a:gd name="T5" fmla="*/ 13 h 45"/>
              <a:gd name="T6" fmla="*/ 31 w 45"/>
              <a:gd name="T7" fmla="*/ 5 h 45"/>
              <a:gd name="T8" fmla="*/ 40 w 45"/>
              <a:gd name="T9" fmla="*/ 3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5">
                <a:moveTo>
                  <a:pt x="40" y="31"/>
                </a:moveTo>
                <a:cubicBezTo>
                  <a:pt x="35" y="41"/>
                  <a:pt x="23" y="45"/>
                  <a:pt x="13" y="40"/>
                </a:cubicBezTo>
                <a:cubicBezTo>
                  <a:pt x="4" y="35"/>
                  <a:pt x="0" y="23"/>
                  <a:pt x="5" y="13"/>
                </a:cubicBezTo>
                <a:cubicBezTo>
                  <a:pt x="10" y="3"/>
                  <a:pt x="22" y="0"/>
                  <a:pt x="31" y="5"/>
                </a:cubicBezTo>
                <a:cubicBezTo>
                  <a:pt x="41" y="10"/>
                  <a:pt x="45" y="22"/>
                  <a:pt x="40" y="31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69" name="Freeform 20721"/>
          <p:cNvSpPr>
            <a:spLocks noEditPoints="1"/>
          </p:cNvSpPr>
          <p:nvPr/>
        </p:nvSpPr>
        <p:spPr bwMode="auto">
          <a:xfrm>
            <a:off x="4917887" y="3814136"/>
            <a:ext cx="107743" cy="108745"/>
          </a:xfrm>
          <a:custGeom>
            <a:avLst/>
            <a:gdLst>
              <a:gd name="T0" fmla="*/ 27 w 91"/>
              <a:gd name="T1" fmla="*/ 82 h 92"/>
              <a:gd name="T2" fmla="*/ 10 w 91"/>
              <a:gd name="T3" fmla="*/ 28 h 92"/>
              <a:gd name="T4" fmla="*/ 64 w 91"/>
              <a:gd name="T5" fmla="*/ 11 h 92"/>
              <a:gd name="T6" fmla="*/ 81 w 91"/>
              <a:gd name="T7" fmla="*/ 65 h 92"/>
              <a:gd name="T8" fmla="*/ 27 w 91"/>
              <a:gd name="T9" fmla="*/ 82 h 92"/>
              <a:gd name="T10" fmla="*/ 59 w 91"/>
              <a:gd name="T11" fmla="*/ 20 h 92"/>
              <a:gd name="T12" fmla="*/ 19 w 91"/>
              <a:gd name="T13" fmla="*/ 33 h 92"/>
              <a:gd name="T14" fmla="*/ 32 w 91"/>
              <a:gd name="T15" fmla="*/ 72 h 92"/>
              <a:gd name="T16" fmla="*/ 71 w 91"/>
              <a:gd name="T17" fmla="*/ 60 h 92"/>
              <a:gd name="T18" fmla="*/ 59 w 91"/>
              <a:gd name="T1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92">
                <a:moveTo>
                  <a:pt x="27" y="82"/>
                </a:moveTo>
                <a:cubicBezTo>
                  <a:pt x="7" y="72"/>
                  <a:pt x="0" y="48"/>
                  <a:pt x="10" y="28"/>
                </a:cubicBezTo>
                <a:cubicBezTo>
                  <a:pt x="20" y="8"/>
                  <a:pt x="44" y="0"/>
                  <a:pt x="64" y="11"/>
                </a:cubicBezTo>
                <a:cubicBezTo>
                  <a:pt x="83" y="21"/>
                  <a:pt x="91" y="45"/>
                  <a:pt x="81" y="65"/>
                </a:cubicBezTo>
                <a:cubicBezTo>
                  <a:pt x="71" y="84"/>
                  <a:pt x="47" y="92"/>
                  <a:pt x="27" y="82"/>
                </a:cubicBezTo>
                <a:close/>
                <a:moveTo>
                  <a:pt x="59" y="20"/>
                </a:moveTo>
                <a:cubicBezTo>
                  <a:pt x="44" y="13"/>
                  <a:pt x="27" y="18"/>
                  <a:pt x="19" y="33"/>
                </a:cubicBezTo>
                <a:cubicBezTo>
                  <a:pt x="12" y="47"/>
                  <a:pt x="18" y="65"/>
                  <a:pt x="32" y="72"/>
                </a:cubicBezTo>
                <a:cubicBezTo>
                  <a:pt x="46" y="80"/>
                  <a:pt x="64" y="74"/>
                  <a:pt x="71" y="60"/>
                </a:cubicBezTo>
                <a:cubicBezTo>
                  <a:pt x="79" y="45"/>
                  <a:pt x="73" y="28"/>
                  <a:pt x="59" y="20"/>
                </a:cubicBezTo>
                <a:close/>
              </a:path>
            </a:pathLst>
          </a:custGeom>
          <a:solidFill>
            <a:srgbClr val="000000"/>
          </a:solidFill>
          <a:ln w="9525">
            <a:solidFill>
              <a:schemeClr val="tx2">
                <a:alpha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70" name="直接连接符 169"/>
          <p:cNvCxnSpPr>
            <a:stCxn id="168" idx="1"/>
            <a:endCxn id="159" idx="20"/>
          </p:cNvCxnSpPr>
          <p:nvPr/>
        </p:nvCxnSpPr>
        <p:spPr>
          <a:xfrm>
            <a:off x="4960794" y="3889863"/>
            <a:ext cx="141680" cy="5056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53" idx="8"/>
            <a:endCxn id="167" idx="3"/>
          </p:cNvCxnSpPr>
          <p:nvPr/>
        </p:nvCxnSpPr>
        <p:spPr>
          <a:xfrm flipH="1">
            <a:off x="4401145" y="3364948"/>
            <a:ext cx="202707" cy="393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64" idx="3"/>
            <a:endCxn id="169" idx="2"/>
          </p:cNvCxnSpPr>
          <p:nvPr/>
        </p:nvCxnSpPr>
        <p:spPr>
          <a:xfrm>
            <a:off x="4780360" y="3195954"/>
            <a:ext cx="213302" cy="63118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69" idx="0"/>
            <a:endCxn id="166" idx="0"/>
          </p:cNvCxnSpPr>
          <p:nvPr/>
        </p:nvCxnSpPr>
        <p:spPr>
          <a:xfrm flipH="1">
            <a:off x="4433127" y="3911061"/>
            <a:ext cx="516728" cy="21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353414" y="4618343"/>
            <a:ext cx="146549" cy="14654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4" name="直接连接符 183"/>
          <p:cNvCxnSpPr>
            <a:stCxn id="154" idx="7"/>
          </p:cNvCxnSpPr>
          <p:nvPr/>
        </p:nvCxnSpPr>
        <p:spPr>
          <a:xfrm flipH="1">
            <a:off x="4578157" y="3296599"/>
            <a:ext cx="401344" cy="6896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 20217"/>
          <p:cNvSpPr>
            <a:spLocks noEditPoints="1"/>
          </p:cNvSpPr>
          <p:nvPr/>
        </p:nvSpPr>
        <p:spPr bwMode="auto">
          <a:xfrm>
            <a:off x="4586998" y="3975813"/>
            <a:ext cx="13029" cy="33074"/>
          </a:xfrm>
          <a:custGeom>
            <a:avLst/>
            <a:gdLst>
              <a:gd name="T0" fmla="*/ 3 w 11"/>
              <a:gd name="T1" fmla="*/ 20 h 28"/>
              <a:gd name="T2" fmla="*/ 0 w 11"/>
              <a:gd name="T3" fmla="*/ 23 h 28"/>
              <a:gd name="T4" fmla="*/ 5 w 11"/>
              <a:gd name="T5" fmla="*/ 28 h 28"/>
              <a:gd name="T6" fmla="*/ 8 w 11"/>
              <a:gd name="T7" fmla="*/ 25 h 28"/>
              <a:gd name="T8" fmla="*/ 3 w 11"/>
              <a:gd name="T9" fmla="*/ 20 h 28"/>
              <a:gd name="T10" fmla="*/ 9 w 11"/>
              <a:gd name="T11" fmla="*/ 0 h 28"/>
              <a:gd name="T12" fmla="*/ 3 w 11"/>
              <a:gd name="T13" fmla="*/ 3 h 28"/>
              <a:gd name="T14" fmla="*/ 5 w 11"/>
              <a:gd name="T15" fmla="*/ 7 h 28"/>
              <a:gd name="T16" fmla="*/ 11 w 11"/>
              <a:gd name="T17" fmla="*/ 3 h 28"/>
              <a:gd name="T18" fmla="*/ 9 w 11"/>
              <a:gd name="T1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28">
                <a:moveTo>
                  <a:pt x="3" y="20"/>
                </a:moveTo>
                <a:cubicBezTo>
                  <a:pt x="2" y="21"/>
                  <a:pt x="1" y="22"/>
                  <a:pt x="0" y="23"/>
                </a:cubicBezTo>
                <a:cubicBezTo>
                  <a:pt x="5" y="28"/>
                  <a:pt x="5" y="28"/>
                  <a:pt x="5" y="28"/>
                </a:cubicBezTo>
                <a:cubicBezTo>
                  <a:pt x="6" y="27"/>
                  <a:pt x="7" y="26"/>
                  <a:pt x="8" y="25"/>
                </a:cubicBezTo>
                <a:cubicBezTo>
                  <a:pt x="3" y="20"/>
                  <a:pt x="3" y="20"/>
                  <a:pt x="3" y="20"/>
                </a:cubicBezTo>
                <a:moveTo>
                  <a:pt x="9" y="0"/>
                </a:moveTo>
                <a:cubicBezTo>
                  <a:pt x="3" y="3"/>
                  <a:pt x="3" y="3"/>
                  <a:pt x="3" y="3"/>
                </a:cubicBezTo>
                <a:cubicBezTo>
                  <a:pt x="4" y="4"/>
                  <a:pt x="5" y="5"/>
                  <a:pt x="5" y="7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2"/>
                  <a:pt x="10" y="1"/>
                  <a:pt x="9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Freeform 20306"/>
          <p:cNvSpPr>
            <a:spLocks/>
          </p:cNvSpPr>
          <p:nvPr/>
        </p:nvSpPr>
        <p:spPr bwMode="auto">
          <a:xfrm>
            <a:off x="4559937" y="3972305"/>
            <a:ext cx="34077" cy="34077"/>
          </a:xfrm>
          <a:custGeom>
            <a:avLst/>
            <a:gdLst>
              <a:gd name="T0" fmla="*/ 15 w 29"/>
              <a:gd name="T1" fmla="*/ 0 h 29"/>
              <a:gd name="T2" fmla="*/ 14 w 29"/>
              <a:gd name="T3" fmla="*/ 0 h 29"/>
              <a:gd name="T4" fmla="*/ 10 w 29"/>
              <a:gd name="T5" fmla="*/ 1 h 29"/>
              <a:gd name="T6" fmla="*/ 6 w 29"/>
              <a:gd name="T7" fmla="*/ 3 h 29"/>
              <a:gd name="T8" fmla="*/ 2 w 29"/>
              <a:gd name="T9" fmla="*/ 7 h 29"/>
              <a:gd name="T10" fmla="*/ 1 w 29"/>
              <a:gd name="T11" fmla="*/ 11 h 29"/>
              <a:gd name="T12" fmla="*/ 0 w 29"/>
              <a:gd name="T13" fmla="*/ 15 h 29"/>
              <a:gd name="T14" fmla="*/ 1 w 29"/>
              <a:gd name="T15" fmla="*/ 19 h 29"/>
              <a:gd name="T16" fmla="*/ 2 w 29"/>
              <a:gd name="T17" fmla="*/ 22 h 29"/>
              <a:gd name="T18" fmla="*/ 13 w 29"/>
              <a:gd name="T19" fmla="*/ 29 h 29"/>
              <a:gd name="T20" fmla="*/ 15 w 29"/>
              <a:gd name="T21" fmla="*/ 29 h 29"/>
              <a:gd name="T22" fmla="*/ 15 w 29"/>
              <a:gd name="T23" fmla="*/ 29 h 29"/>
              <a:gd name="T24" fmla="*/ 17 w 29"/>
              <a:gd name="T25" fmla="*/ 29 h 29"/>
              <a:gd name="T26" fmla="*/ 23 w 29"/>
              <a:gd name="T27" fmla="*/ 26 h 29"/>
              <a:gd name="T28" fmla="*/ 26 w 29"/>
              <a:gd name="T29" fmla="*/ 23 h 29"/>
              <a:gd name="T30" fmla="*/ 29 w 29"/>
              <a:gd name="T31" fmla="*/ 14 h 29"/>
              <a:gd name="T32" fmla="*/ 28 w 29"/>
              <a:gd name="T33" fmla="*/ 10 h 29"/>
              <a:gd name="T34" fmla="*/ 26 w 29"/>
              <a:gd name="T35" fmla="*/ 6 h 29"/>
              <a:gd name="T36" fmla="*/ 21 w 29"/>
              <a:gd name="T37" fmla="*/ 2 h 29"/>
              <a:gd name="T38" fmla="*/ 21 w 29"/>
              <a:gd name="T39" fmla="*/ 2 h 29"/>
              <a:gd name="T40" fmla="*/ 17 w 29"/>
              <a:gd name="T41" fmla="*/ 0 h 29"/>
              <a:gd name="T42" fmla="*/ 17 w 29"/>
              <a:gd name="T43" fmla="*/ 0 h 29"/>
              <a:gd name="T44" fmla="*/ 15 w 29"/>
              <a:gd name="T4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9" h="29">
                <a:moveTo>
                  <a:pt x="15" y="0"/>
                </a:move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0"/>
                  <a:pt x="10" y="1"/>
                </a:cubicBezTo>
                <a:cubicBezTo>
                  <a:pt x="9" y="1"/>
                  <a:pt x="8" y="2"/>
                  <a:pt x="6" y="3"/>
                </a:cubicBezTo>
                <a:cubicBezTo>
                  <a:pt x="5" y="4"/>
                  <a:pt x="3" y="5"/>
                  <a:pt x="2" y="7"/>
                </a:cubicBezTo>
                <a:cubicBezTo>
                  <a:pt x="2" y="8"/>
                  <a:pt x="1" y="9"/>
                  <a:pt x="1" y="11"/>
                </a:cubicBezTo>
                <a:cubicBezTo>
                  <a:pt x="0" y="12"/>
                  <a:pt x="0" y="13"/>
                  <a:pt x="0" y="15"/>
                </a:cubicBezTo>
                <a:cubicBezTo>
                  <a:pt x="0" y="16"/>
                  <a:pt x="0" y="17"/>
                  <a:pt x="1" y="19"/>
                </a:cubicBezTo>
                <a:cubicBezTo>
                  <a:pt x="1" y="20"/>
                  <a:pt x="2" y="21"/>
                  <a:pt x="2" y="22"/>
                </a:cubicBezTo>
                <a:cubicBezTo>
                  <a:pt x="5" y="26"/>
                  <a:pt x="9" y="29"/>
                  <a:pt x="13" y="29"/>
                </a:cubicBezTo>
                <a:cubicBezTo>
                  <a:pt x="13" y="29"/>
                  <a:pt x="14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9"/>
                  <a:pt x="17" y="29"/>
                  <a:pt x="17" y="29"/>
                </a:cubicBezTo>
                <a:cubicBezTo>
                  <a:pt x="19" y="28"/>
                  <a:pt x="21" y="27"/>
                  <a:pt x="23" y="26"/>
                </a:cubicBezTo>
                <a:cubicBezTo>
                  <a:pt x="24" y="25"/>
                  <a:pt x="25" y="24"/>
                  <a:pt x="26" y="23"/>
                </a:cubicBezTo>
                <a:cubicBezTo>
                  <a:pt x="28" y="21"/>
                  <a:pt x="29" y="18"/>
                  <a:pt x="29" y="14"/>
                </a:cubicBezTo>
                <a:cubicBezTo>
                  <a:pt x="29" y="13"/>
                  <a:pt x="29" y="11"/>
                  <a:pt x="28" y="10"/>
                </a:cubicBezTo>
                <a:cubicBezTo>
                  <a:pt x="28" y="8"/>
                  <a:pt x="27" y="7"/>
                  <a:pt x="26" y="6"/>
                </a:cubicBezTo>
                <a:cubicBezTo>
                  <a:pt x="25" y="4"/>
                  <a:pt x="23" y="3"/>
                  <a:pt x="21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0" y="1"/>
                  <a:pt x="18" y="1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Freeform 20307"/>
          <p:cNvSpPr>
            <a:spLocks noEditPoints="1"/>
          </p:cNvSpPr>
          <p:nvPr/>
        </p:nvSpPr>
        <p:spPr bwMode="auto">
          <a:xfrm>
            <a:off x="4541897" y="3954265"/>
            <a:ext cx="69657" cy="70158"/>
          </a:xfrm>
          <a:custGeom>
            <a:avLst/>
            <a:gdLst>
              <a:gd name="T0" fmla="*/ 22 w 59"/>
              <a:gd name="T1" fmla="*/ 9 h 59"/>
              <a:gd name="T2" fmla="*/ 29 w 59"/>
              <a:gd name="T3" fmla="*/ 8 h 59"/>
              <a:gd name="T4" fmla="*/ 30 w 59"/>
              <a:gd name="T5" fmla="*/ 8 h 59"/>
              <a:gd name="T6" fmla="*/ 34 w 59"/>
              <a:gd name="T7" fmla="*/ 9 h 59"/>
              <a:gd name="T8" fmla="*/ 34 w 59"/>
              <a:gd name="T9" fmla="*/ 9 h 59"/>
              <a:gd name="T10" fmla="*/ 38 w 59"/>
              <a:gd name="T11" fmla="*/ 10 h 59"/>
              <a:gd name="T12" fmla="*/ 38 w 59"/>
              <a:gd name="T13" fmla="*/ 10 h 59"/>
              <a:gd name="T14" fmla="*/ 47 w 59"/>
              <a:gd name="T15" fmla="*/ 18 h 59"/>
              <a:gd name="T16" fmla="*/ 49 w 59"/>
              <a:gd name="T17" fmla="*/ 21 h 59"/>
              <a:gd name="T18" fmla="*/ 51 w 59"/>
              <a:gd name="T19" fmla="*/ 29 h 59"/>
              <a:gd name="T20" fmla="*/ 46 w 59"/>
              <a:gd name="T21" fmla="*/ 43 h 59"/>
              <a:gd name="T22" fmla="*/ 43 w 59"/>
              <a:gd name="T23" fmla="*/ 46 h 59"/>
              <a:gd name="T24" fmla="*/ 33 w 59"/>
              <a:gd name="T25" fmla="*/ 51 h 59"/>
              <a:gd name="T26" fmla="*/ 30 w 59"/>
              <a:gd name="T27" fmla="*/ 51 h 59"/>
              <a:gd name="T28" fmla="*/ 30 w 59"/>
              <a:gd name="T29" fmla="*/ 51 h 59"/>
              <a:gd name="T30" fmla="*/ 28 w 59"/>
              <a:gd name="T31" fmla="*/ 51 h 59"/>
              <a:gd name="T32" fmla="*/ 11 w 59"/>
              <a:gd name="T33" fmla="*/ 41 h 59"/>
              <a:gd name="T34" fmla="*/ 9 w 59"/>
              <a:gd name="T35" fmla="*/ 37 h 59"/>
              <a:gd name="T36" fmla="*/ 8 w 59"/>
              <a:gd name="T37" fmla="*/ 30 h 59"/>
              <a:gd name="T38" fmla="*/ 9 w 59"/>
              <a:gd name="T39" fmla="*/ 23 h 59"/>
              <a:gd name="T40" fmla="*/ 11 w 59"/>
              <a:gd name="T41" fmla="*/ 19 h 59"/>
              <a:gd name="T42" fmla="*/ 18 w 59"/>
              <a:gd name="T43" fmla="*/ 11 h 59"/>
              <a:gd name="T44" fmla="*/ 22 w 59"/>
              <a:gd name="T45" fmla="*/ 9 h 59"/>
              <a:gd name="T46" fmla="*/ 30 w 59"/>
              <a:gd name="T47" fmla="*/ 0 h 59"/>
              <a:gd name="T48" fmla="*/ 29 w 59"/>
              <a:gd name="T49" fmla="*/ 0 h 59"/>
              <a:gd name="T50" fmla="*/ 19 w 59"/>
              <a:gd name="T51" fmla="*/ 2 h 59"/>
              <a:gd name="T52" fmla="*/ 15 w 59"/>
              <a:gd name="T53" fmla="*/ 4 h 59"/>
              <a:gd name="T54" fmla="*/ 3 w 59"/>
              <a:gd name="T55" fmla="*/ 16 h 59"/>
              <a:gd name="T56" fmla="*/ 2 w 59"/>
              <a:gd name="T57" fmla="*/ 20 h 59"/>
              <a:gd name="T58" fmla="*/ 0 w 59"/>
              <a:gd name="T59" fmla="*/ 30 h 59"/>
              <a:gd name="T60" fmla="*/ 2 w 59"/>
              <a:gd name="T61" fmla="*/ 40 h 59"/>
              <a:gd name="T62" fmla="*/ 4 w 59"/>
              <a:gd name="T63" fmla="*/ 44 h 59"/>
              <a:gd name="T64" fmla="*/ 29 w 59"/>
              <a:gd name="T65" fmla="*/ 59 h 59"/>
              <a:gd name="T66" fmla="*/ 30 w 59"/>
              <a:gd name="T67" fmla="*/ 59 h 59"/>
              <a:gd name="T68" fmla="*/ 30 w 59"/>
              <a:gd name="T69" fmla="*/ 59 h 59"/>
              <a:gd name="T70" fmla="*/ 33 w 59"/>
              <a:gd name="T71" fmla="*/ 59 h 59"/>
              <a:gd name="T72" fmla="*/ 48 w 59"/>
              <a:gd name="T73" fmla="*/ 52 h 59"/>
              <a:gd name="T74" fmla="*/ 51 w 59"/>
              <a:gd name="T75" fmla="*/ 49 h 59"/>
              <a:gd name="T76" fmla="*/ 59 w 59"/>
              <a:gd name="T77" fmla="*/ 29 h 59"/>
              <a:gd name="T78" fmla="*/ 56 w 59"/>
              <a:gd name="T79" fmla="*/ 18 h 59"/>
              <a:gd name="T80" fmla="*/ 54 w 59"/>
              <a:gd name="T81" fmla="*/ 14 h 59"/>
              <a:gd name="T82" fmla="*/ 41 w 59"/>
              <a:gd name="T83" fmla="*/ 3 h 59"/>
              <a:gd name="T84" fmla="*/ 41 w 59"/>
              <a:gd name="T85" fmla="*/ 3 h 59"/>
              <a:gd name="T86" fmla="*/ 37 w 59"/>
              <a:gd name="T87" fmla="*/ 1 h 59"/>
              <a:gd name="T88" fmla="*/ 37 w 59"/>
              <a:gd name="T89" fmla="*/ 1 h 59"/>
              <a:gd name="T90" fmla="*/ 30 w 59"/>
              <a:gd name="T9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9" h="59">
                <a:moveTo>
                  <a:pt x="22" y="9"/>
                </a:moveTo>
                <a:cubicBezTo>
                  <a:pt x="24" y="9"/>
                  <a:pt x="27" y="8"/>
                  <a:pt x="29" y="8"/>
                </a:cubicBezTo>
                <a:cubicBezTo>
                  <a:pt x="29" y="8"/>
                  <a:pt x="29" y="8"/>
                  <a:pt x="30" y="8"/>
                </a:cubicBezTo>
                <a:cubicBezTo>
                  <a:pt x="31" y="8"/>
                  <a:pt x="33" y="8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7" y="9"/>
                  <a:pt x="38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42" y="12"/>
                  <a:pt x="45" y="14"/>
                  <a:pt x="47" y="18"/>
                </a:cubicBezTo>
                <a:cubicBezTo>
                  <a:pt x="48" y="19"/>
                  <a:pt x="49" y="20"/>
                  <a:pt x="49" y="21"/>
                </a:cubicBezTo>
                <a:cubicBezTo>
                  <a:pt x="50" y="24"/>
                  <a:pt x="51" y="26"/>
                  <a:pt x="51" y="29"/>
                </a:cubicBezTo>
                <a:cubicBezTo>
                  <a:pt x="51" y="35"/>
                  <a:pt x="49" y="40"/>
                  <a:pt x="46" y="43"/>
                </a:cubicBezTo>
                <a:cubicBezTo>
                  <a:pt x="45" y="44"/>
                  <a:pt x="44" y="45"/>
                  <a:pt x="43" y="46"/>
                </a:cubicBezTo>
                <a:cubicBezTo>
                  <a:pt x="40" y="49"/>
                  <a:pt x="37" y="50"/>
                  <a:pt x="33" y="51"/>
                </a:cubicBezTo>
                <a:cubicBezTo>
                  <a:pt x="32" y="51"/>
                  <a:pt x="31" y="51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29" y="51"/>
                  <a:pt x="29" y="51"/>
                  <a:pt x="28" y="51"/>
                </a:cubicBezTo>
                <a:cubicBezTo>
                  <a:pt x="21" y="51"/>
                  <a:pt x="15" y="47"/>
                  <a:pt x="11" y="41"/>
                </a:cubicBezTo>
                <a:cubicBezTo>
                  <a:pt x="10" y="39"/>
                  <a:pt x="10" y="38"/>
                  <a:pt x="9" y="37"/>
                </a:cubicBezTo>
                <a:cubicBezTo>
                  <a:pt x="9" y="35"/>
                  <a:pt x="8" y="32"/>
                  <a:pt x="8" y="30"/>
                </a:cubicBezTo>
                <a:cubicBezTo>
                  <a:pt x="8" y="28"/>
                  <a:pt x="8" y="25"/>
                  <a:pt x="9" y="23"/>
                </a:cubicBezTo>
                <a:cubicBezTo>
                  <a:pt x="10" y="22"/>
                  <a:pt x="10" y="20"/>
                  <a:pt x="11" y="19"/>
                </a:cubicBezTo>
                <a:cubicBezTo>
                  <a:pt x="13" y="16"/>
                  <a:pt x="15" y="13"/>
                  <a:pt x="18" y="11"/>
                </a:cubicBezTo>
                <a:cubicBezTo>
                  <a:pt x="19" y="11"/>
                  <a:pt x="21" y="10"/>
                  <a:pt x="22" y="9"/>
                </a:cubicBezTo>
                <a:moveTo>
                  <a:pt x="30" y="0"/>
                </a:move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2" y="1"/>
                  <a:pt x="19" y="2"/>
                </a:cubicBezTo>
                <a:cubicBezTo>
                  <a:pt x="17" y="3"/>
                  <a:pt x="16" y="4"/>
                  <a:pt x="15" y="4"/>
                </a:cubicBezTo>
                <a:cubicBezTo>
                  <a:pt x="10" y="7"/>
                  <a:pt x="6" y="11"/>
                  <a:pt x="3" y="16"/>
                </a:cubicBezTo>
                <a:cubicBezTo>
                  <a:pt x="3" y="17"/>
                  <a:pt x="2" y="19"/>
                  <a:pt x="2" y="20"/>
                </a:cubicBezTo>
                <a:cubicBezTo>
                  <a:pt x="1" y="23"/>
                  <a:pt x="0" y="27"/>
                  <a:pt x="0" y="30"/>
                </a:cubicBezTo>
                <a:cubicBezTo>
                  <a:pt x="0" y="34"/>
                  <a:pt x="1" y="37"/>
                  <a:pt x="2" y="40"/>
                </a:cubicBezTo>
                <a:cubicBezTo>
                  <a:pt x="3" y="42"/>
                  <a:pt x="3" y="43"/>
                  <a:pt x="4" y="44"/>
                </a:cubicBezTo>
                <a:cubicBezTo>
                  <a:pt x="9" y="53"/>
                  <a:pt x="18" y="59"/>
                  <a:pt x="29" y="59"/>
                </a:cubicBezTo>
                <a:cubicBezTo>
                  <a:pt x="29" y="59"/>
                  <a:pt x="29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1" y="59"/>
                  <a:pt x="32" y="59"/>
                  <a:pt x="33" y="59"/>
                </a:cubicBezTo>
                <a:cubicBezTo>
                  <a:pt x="39" y="58"/>
                  <a:pt x="44" y="56"/>
                  <a:pt x="48" y="52"/>
                </a:cubicBezTo>
                <a:cubicBezTo>
                  <a:pt x="49" y="51"/>
                  <a:pt x="51" y="50"/>
                  <a:pt x="51" y="49"/>
                </a:cubicBezTo>
                <a:cubicBezTo>
                  <a:pt x="56" y="44"/>
                  <a:pt x="59" y="37"/>
                  <a:pt x="59" y="29"/>
                </a:cubicBezTo>
                <a:cubicBezTo>
                  <a:pt x="59" y="25"/>
                  <a:pt x="58" y="21"/>
                  <a:pt x="56" y="18"/>
                </a:cubicBezTo>
                <a:cubicBezTo>
                  <a:pt x="56" y="17"/>
                  <a:pt x="55" y="15"/>
                  <a:pt x="54" y="14"/>
                </a:cubicBezTo>
                <a:cubicBezTo>
                  <a:pt x="51" y="9"/>
                  <a:pt x="46" y="5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0" y="2"/>
                  <a:pt x="38" y="2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4" y="1"/>
                  <a:pt x="32" y="0"/>
                  <a:pt x="30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17" name="直接连接符 516"/>
          <p:cNvCxnSpPr>
            <a:stCxn id="165" idx="2"/>
            <a:endCxn id="159" idx="22"/>
          </p:cNvCxnSpPr>
          <p:nvPr/>
        </p:nvCxnSpPr>
        <p:spPr>
          <a:xfrm>
            <a:off x="4749619" y="4382209"/>
            <a:ext cx="322152" cy="3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73433" y="2725989"/>
            <a:ext cx="3330733" cy="2902274"/>
            <a:chOff x="516990" y="2120456"/>
            <a:chExt cx="5157793" cy="418670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90" y="2120456"/>
              <a:ext cx="5157793" cy="4186704"/>
            </a:xfrm>
            <a:prstGeom prst="rect">
              <a:avLst/>
            </a:prstGeom>
          </p:spPr>
        </p:pic>
        <p:pic>
          <p:nvPicPr>
            <p:cNvPr id="121" name="图片占位符 1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66337" y="2409891"/>
              <a:ext cx="4475162" cy="2532062"/>
            </a:xfrm>
            <a:prstGeom prst="rect">
              <a:avLst/>
            </a:prstGeom>
            <a:effectLst>
              <a:innerShdw blurRad="63500" dist="25400" dir="18900000">
                <a:schemeClr val="tx1">
                  <a:lumMod val="50000"/>
                  <a:lumOff val="50000"/>
                  <a:alpha val="50000"/>
                </a:schemeClr>
              </a:innerShdw>
            </a:effectLst>
          </p:spPr>
        </p:pic>
      </p:grpSp>
      <p:sp>
        <p:nvSpPr>
          <p:cNvPr id="96" name="椭圆 95"/>
          <p:cNvSpPr/>
          <p:nvPr/>
        </p:nvSpPr>
        <p:spPr>
          <a:xfrm>
            <a:off x="5730331" y="2511266"/>
            <a:ext cx="163658" cy="16365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5" name="椭圆 194"/>
          <p:cNvSpPr/>
          <p:nvPr/>
        </p:nvSpPr>
        <p:spPr>
          <a:xfrm>
            <a:off x="5730331" y="4829467"/>
            <a:ext cx="163658" cy="16365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6082718" y="2356657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kern="0">
                <a:cs typeface="+mn-ea"/>
                <a:sym typeface="+mn-lt"/>
              </a:rPr>
              <a:t>数据分析</a:t>
            </a:r>
            <a:r>
              <a:rPr lang="en-US" altLang="zh-CN" kern="0">
                <a:cs typeface="+mn-ea"/>
                <a:sym typeface="+mn-lt"/>
              </a:rPr>
              <a:t>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6077125" y="3582230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kern="0" dirty="0">
                <a:cs typeface="+mn-ea"/>
                <a:sym typeface="+mn-lt"/>
              </a:rPr>
              <a:t>数据分析</a:t>
            </a:r>
            <a:r>
              <a:rPr lang="en-US" altLang="zh-CN" kern="0" dirty="0">
                <a:cs typeface="+mn-ea"/>
                <a:sym typeface="+mn-lt"/>
              </a:rPr>
              <a:t>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6079921" y="480780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数据分析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8" name="椭圆 337"/>
          <p:cNvSpPr/>
          <p:nvPr/>
        </p:nvSpPr>
        <p:spPr>
          <a:xfrm>
            <a:off x="5730331" y="3670366"/>
            <a:ext cx="163658" cy="16365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0BC7A5-7934-61FC-78ED-341C9FF4350C}"/>
              </a:ext>
            </a:extLst>
          </p:cNvPr>
          <p:cNvSpPr txBox="1"/>
          <p:nvPr/>
        </p:nvSpPr>
        <p:spPr>
          <a:xfrm>
            <a:off x="6077125" y="27778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聚类分析推文主题与主题下的关键词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4617E-86B2-6DF3-04D2-EE46E2AC04A4}"/>
              </a:ext>
            </a:extLst>
          </p:cNvPr>
          <p:cNvSpPr txBox="1"/>
          <p:nvPr/>
        </p:nvSpPr>
        <p:spPr>
          <a:xfrm>
            <a:off x="6096000" y="397230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各蔟平均情感得分统计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D9341-CD8F-5A72-36D8-7648E09C09ED}"/>
              </a:ext>
            </a:extLst>
          </p:cNvPr>
          <p:cNvSpPr txBox="1"/>
          <p:nvPr/>
        </p:nvSpPr>
        <p:spPr>
          <a:xfrm>
            <a:off x="6077125" y="516681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计算推文主题强度与情感得分回归系数</a:t>
            </a:r>
          </a:p>
        </p:txBody>
      </p:sp>
    </p:spTree>
    <p:extLst>
      <p:ext uri="{BB962C8B-B14F-4D97-AF65-F5344CB8AC3E}">
        <p14:creationId xmlns:p14="http://schemas.microsoft.com/office/powerpoint/2010/main" val="355553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2.22222E-6 L -0.10885 2.22222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2.22222E-6 L -3.125E-6 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003 -0.01852 L -0.09231 0.17778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981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003 -0.01852 L -2.70833E-6 7.40741E-7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9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537 -0.00463 L -0.09284 0.02292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136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537 -0.00602 L -2.70833E-6 -7.40741E-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3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407 0.02454 L -0.09101 -0.14606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854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407 0.02431 L -2.70833E-6 -2.22222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122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37" grpId="0"/>
      <p:bldP spid="138" grpId="0" animBg="1"/>
      <p:bldP spid="142" grpId="0" animBg="1"/>
      <p:bldP spid="144" grpId="0" animBg="1"/>
      <p:bldP spid="146" grpId="0" animBg="1"/>
      <p:bldP spid="147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26" grpId="0" animBg="1"/>
      <p:bldP spid="145" grpId="0" animBg="1"/>
      <p:bldP spid="162" grpId="0" animBg="1"/>
      <p:bldP spid="163" grpId="0" animBg="1"/>
      <p:bldP spid="96" grpId="0" animBg="1"/>
      <p:bldP spid="96" grpId="1" animBg="1"/>
      <p:bldP spid="96" grpId="2" animBg="1"/>
      <p:bldP spid="195" grpId="0" animBg="1"/>
      <p:bldP spid="195" grpId="1" animBg="1"/>
      <p:bldP spid="195" grpId="2" animBg="1"/>
      <p:bldP spid="338" grpId="0" animBg="1"/>
      <p:bldP spid="338" grpId="1" animBg="1"/>
      <p:bldP spid="338" grpId="2" animBg="1"/>
      <p:bldP spid="62" grpId="0"/>
      <p:bldP spid="6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91"/>
          <p:cNvSpPr>
            <a:spLocks/>
          </p:cNvSpPr>
          <p:nvPr/>
        </p:nvSpPr>
        <p:spPr bwMode="auto">
          <a:xfrm rot="19800000">
            <a:off x="12144884" y="2466892"/>
            <a:ext cx="83822" cy="72470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196"/>
          <p:cNvSpPr>
            <a:spLocks/>
          </p:cNvSpPr>
          <p:nvPr/>
        </p:nvSpPr>
        <p:spPr bwMode="auto">
          <a:xfrm rot="19800000">
            <a:off x="13255339" y="2407262"/>
            <a:ext cx="115237" cy="100544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202"/>
          <p:cNvSpPr>
            <a:spLocks/>
          </p:cNvSpPr>
          <p:nvPr/>
        </p:nvSpPr>
        <p:spPr bwMode="auto">
          <a:xfrm rot="19800000">
            <a:off x="12233397" y="3024045"/>
            <a:ext cx="71153" cy="62646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13"/>
          <p:cNvSpPr>
            <a:spLocks/>
          </p:cNvSpPr>
          <p:nvPr/>
        </p:nvSpPr>
        <p:spPr bwMode="auto">
          <a:xfrm rot="19800000">
            <a:off x="11510194" y="1829467"/>
            <a:ext cx="125732" cy="109142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14"/>
          <p:cNvSpPr>
            <a:spLocks/>
          </p:cNvSpPr>
          <p:nvPr/>
        </p:nvSpPr>
        <p:spPr bwMode="auto">
          <a:xfrm rot="19800000">
            <a:off x="11048119" y="3114373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215"/>
          <p:cNvSpPr>
            <a:spLocks/>
          </p:cNvSpPr>
          <p:nvPr/>
        </p:nvSpPr>
        <p:spPr bwMode="auto">
          <a:xfrm rot="19800000">
            <a:off x="12209629" y="1968191"/>
            <a:ext cx="96918" cy="8556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227"/>
          <p:cNvSpPr>
            <a:spLocks/>
          </p:cNvSpPr>
          <p:nvPr/>
        </p:nvSpPr>
        <p:spPr bwMode="auto">
          <a:xfrm rot="19800000">
            <a:off x="11128768" y="4577490"/>
            <a:ext cx="126168" cy="10957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230"/>
          <p:cNvSpPr>
            <a:spLocks/>
          </p:cNvSpPr>
          <p:nvPr/>
        </p:nvSpPr>
        <p:spPr bwMode="auto">
          <a:xfrm rot="19800000">
            <a:off x="10970124" y="3928092"/>
            <a:ext cx="60682" cy="52825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231"/>
          <p:cNvSpPr>
            <a:spLocks/>
          </p:cNvSpPr>
          <p:nvPr/>
        </p:nvSpPr>
        <p:spPr bwMode="auto">
          <a:xfrm rot="19800000">
            <a:off x="11666905" y="2686826"/>
            <a:ext cx="59810" cy="52825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Freeform 232"/>
          <p:cNvSpPr>
            <a:spLocks/>
          </p:cNvSpPr>
          <p:nvPr/>
        </p:nvSpPr>
        <p:spPr bwMode="auto">
          <a:xfrm rot="19800000">
            <a:off x="11887896" y="5096935"/>
            <a:ext cx="128475" cy="113135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Freeform 233"/>
          <p:cNvSpPr>
            <a:spLocks/>
          </p:cNvSpPr>
          <p:nvPr/>
        </p:nvSpPr>
        <p:spPr bwMode="auto">
          <a:xfrm rot="19800000">
            <a:off x="12027619" y="3894277"/>
            <a:ext cx="128475" cy="111857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Freeform 234"/>
          <p:cNvSpPr>
            <a:spLocks/>
          </p:cNvSpPr>
          <p:nvPr/>
        </p:nvSpPr>
        <p:spPr bwMode="auto">
          <a:xfrm rot="19800000">
            <a:off x="11896483" y="3101515"/>
            <a:ext cx="87750" cy="76400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649619" y="4830581"/>
            <a:ext cx="66050" cy="66050"/>
          </a:xfrm>
          <a:prstGeom prst="ellipse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63" name="直接连接符 62"/>
          <p:cNvCxnSpPr>
            <a:stCxn id="17" idx="4"/>
            <a:endCxn id="16" idx="5"/>
          </p:cNvCxnSpPr>
          <p:nvPr/>
        </p:nvCxnSpPr>
        <p:spPr>
          <a:xfrm flipV="1">
            <a:off x="12060431" y="5636749"/>
            <a:ext cx="40730" cy="864868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47" idx="3"/>
            <a:endCxn id="44" idx="5"/>
          </p:cNvCxnSpPr>
          <p:nvPr/>
        </p:nvCxnSpPr>
        <p:spPr>
          <a:xfrm>
            <a:off x="11014116" y="3977121"/>
            <a:ext cx="206908" cy="608473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31" idx="2"/>
            <a:endCxn id="47" idx="0"/>
          </p:cNvCxnSpPr>
          <p:nvPr/>
        </p:nvCxnSpPr>
        <p:spPr>
          <a:xfrm flipH="1">
            <a:off x="10987704" y="3215492"/>
            <a:ext cx="93935" cy="71588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51" idx="1"/>
            <a:endCxn id="31" idx="5"/>
          </p:cNvCxnSpPr>
          <p:nvPr/>
        </p:nvCxnSpPr>
        <p:spPr>
          <a:xfrm flipH="1">
            <a:off x="11140351" y="3119243"/>
            <a:ext cx="767326" cy="394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98"/>
          <p:cNvSpPr>
            <a:spLocks/>
          </p:cNvSpPr>
          <p:nvPr/>
        </p:nvSpPr>
        <p:spPr bwMode="auto">
          <a:xfrm rot="19800000">
            <a:off x="11735841" y="6996073"/>
            <a:ext cx="115237" cy="100544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99"/>
          <p:cNvSpPr>
            <a:spLocks/>
          </p:cNvSpPr>
          <p:nvPr/>
        </p:nvSpPr>
        <p:spPr bwMode="auto">
          <a:xfrm rot="19800000">
            <a:off x="12018541" y="5629855"/>
            <a:ext cx="113692" cy="100544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200"/>
          <p:cNvSpPr>
            <a:spLocks/>
          </p:cNvSpPr>
          <p:nvPr/>
        </p:nvSpPr>
        <p:spPr bwMode="auto">
          <a:xfrm rot="19800000">
            <a:off x="11968148" y="6431976"/>
            <a:ext cx="104410" cy="92037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12"/>
          <p:cNvSpPr>
            <a:spLocks/>
          </p:cNvSpPr>
          <p:nvPr/>
        </p:nvSpPr>
        <p:spPr bwMode="auto">
          <a:xfrm rot="19800000">
            <a:off x="10523911" y="5616578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216"/>
          <p:cNvSpPr>
            <a:spLocks/>
          </p:cNvSpPr>
          <p:nvPr/>
        </p:nvSpPr>
        <p:spPr bwMode="auto">
          <a:xfrm rot="19800000">
            <a:off x="10952762" y="6184982"/>
            <a:ext cx="96918" cy="86005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221"/>
          <p:cNvSpPr>
            <a:spLocks/>
          </p:cNvSpPr>
          <p:nvPr/>
        </p:nvSpPr>
        <p:spPr bwMode="auto">
          <a:xfrm rot="19800000">
            <a:off x="10346035" y="6790890"/>
            <a:ext cx="172469" cy="150042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222"/>
          <p:cNvSpPr>
            <a:spLocks noEditPoints="1"/>
          </p:cNvSpPr>
          <p:nvPr/>
        </p:nvSpPr>
        <p:spPr bwMode="auto">
          <a:xfrm rot="19800000">
            <a:off x="11174811" y="7111343"/>
            <a:ext cx="160869" cy="151587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223"/>
          <p:cNvSpPr>
            <a:spLocks/>
          </p:cNvSpPr>
          <p:nvPr/>
        </p:nvSpPr>
        <p:spPr bwMode="auto">
          <a:xfrm rot="19800000">
            <a:off x="11256850" y="7190983"/>
            <a:ext cx="82755" cy="78887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226"/>
          <p:cNvSpPr>
            <a:spLocks/>
          </p:cNvSpPr>
          <p:nvPr/>
        </p:nvSpPr>
        <p:spPr bwMode="auto">
          <a:xfrm rot="19800000">
            <a:off x="11348434" y="5356605"/>
            <a:ext cx="108278" cy="9513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9" name="直接连接符 58"/>
          <p:cNvCxnSpPr>
            <a:stCxn id="29" idx="2"/>
            <a:endCxn id="38" idx="0"/>
          </p:cNvCxnSpPr>
          <p:nvPr/>
        </p:nvCxnSpPr>
        <p:spPr>
          <a:xfrm flipH="1">
            <a:off x="10394759" y="5717697"/>
            <a:ext cx="162672" cy="10832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29" idx="4"/>
            <a:endCxn id="43" idx="2"/>
          </p:cNvCxnSpPr>
          <p:nvPr/>
        </p:nvCxnSpPr>
        <p:spPr>
          <a:xfrm flipV="1">
            <a:off x="10633644" y="5443828"/>
            <a:ext cx="744146" cy="25728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49" idx="1"/>
            <a:endCxn id="56" idx="5"/>
          </p:cNvCxnSpPr>
          <p:nvPr/>
        </p:nvCxnSpPr>
        <p:spPr>
          <a:xfrm flipH="1" flipV="1">
            <a:off x="11705996" y="4886958"/>
            <a:ext cx="198718" cy="23731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49" idx="5"/>
            <a:endCxn id="50" idx="3"/>
          </p:cNvCxnSpPr>
          <p:nvPr/>
        </p:nvCxnSpPr>
        <p:spPr>
          <a:xfrm flipV="1">
            <a:off x="11982785" y="3999019"/>
            <a:ext cx="136381" cy="11063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56" idx="0"/>
            <a:endCxn id="50" idx="2"/>
          </p:cNvCxnSpPr>
          <p:nvPr/>
        </p:nvCxnSpPr>
        <p:spPr>
          <a:xfrm flipV="1">
            <a:off x="11682644" y="3997777"/>
            <a:ext cx="378210" cy="8328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51" idx="5"/>
            <a:endCxn id="8" idx="2"/>
          </p:cNvCxnSpPr>
          <p:nvPr/>
        </p:nvCxnSpPr>
        <p:spPr>
          <a:xfrm flipV="1">
            <a:off x="11961533" y="2533771"/>
            <a:ext cx="205315" cy="5734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32" idx="2"/>
          </p:cNvCxnSpPr>
          <p:nvPr/>
        </p:nvCxnSpPr>
        <p:spPr>
          <a:xfrm flipV="1">
            <a:off x="11720491" y="2046943"/>
            <a:ext cx="515503" cy="64515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31" idx="4"/>
            <a:endCxn id="50" idx="1"/>
          </p:cNvCxnSpPr>
          <p:nvPr/>
        </p:nvCxnSpPr>
        <p:spPr>
          <a:xfrm>
            <a:off x="11156442" y="3198528"/>
            <a:ext cx="887566" cy="7217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50" idx="4"/>
          </p:cNvCxnSpPr>
          <p:nvPr/>
        </p:nvCxnSpPr>
        <p:spPr>
          <a:xfrm flipV="1">
            <a:off x="12139705" y="3913939"/>
            <a:ext cx="523841" cy="662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11471350" y="5269524"/>
            <a:ext cx="764644" cy="9498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43" idx="3"/>
            <a:endCxn id="15" idx="5"/>
          </p:cNvCxnSpPr>
          <p:nvPr/>
        </p:nvCxnSpPr>
        <p:spPr>
          <a:xfrm>
            <a:off x="11425560" y="5445821"/>
            <a:ext cx="393701" cy="155924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44" idx="3"/>
            <a:endCxn id="29" idx="5"/>
          </p:cNvCxnSpPr>
          <p:nvPr/>
        </p:nvCxnSpPr>
        <p:spPr>
          <a:xfrm flipH="1">
            <a:off x="10616143" y="4679728"/>
            <a:ext cx="603104" cy="94566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47" idx="4"/>
            <a:endCxn id="50" idx="2"/>
          </p:cNvCxnSpPr>
          <p:nvPr/>
        </p:nvCxnSpPr>
        <p:spPr>
          <a:xfrm>
            <a:off x="11023251" y="3968260"/>
            <a:ext cx="1037603" cy="2951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44" idx="4"/>
            <a:endCxn id="56" idx="2"/>
          </p:cNvCxnSpPr>
          <p:nvPr/>
        </p:nvCxnSpPr>
        <p:spPr>
          <a:xfrm>
            <a:off x="11238535" y="4661429"/>
            <a:ext cx="411084" cy="20217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51" idx="4"/>
            <a:endCxn id="50" idx="0"/>
          </p:cNvCxnSpPr>
          <p:nvPr/>
        </p:nvCxnSpPr>
        <p:spPr>
          <a:xfrm>
            <a:off x="11973039" y="3160187"/>
            <a:ext cx="90199" cy="74196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48" idx="3"/>
            <a:endCxn id="51" idx="0"/>
          </p:cNvCxnSpPr>
          <p:nvPr/>
        </p:nvCxnSpPr>
        <p:spPr>
          <a:xfrm>
            <a:off x="11710016" y="2736112"/>
            <a:ext cx="210795" cy="37077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56" idx="4"/>
            <a:endCxn id="43" idx="5"/>
          </p:cNvCxnSpPr>
          <p:nvPr/>
        </p:nvCxnSpPr>
        <p:spPr>
          <a:xfrm flipH="1">
            <a:off x="11427356" y="4896631"/>
            <a:ext cx="255288" cy="46788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endCxn id="38" idx="5"/>
          </p:cNvCxnSpPr>
          <p:nvPr/>
        </p:nvCxnSpPr>
        <p:spPr>
          <a:xfrm flipH="1">
            <a:off x="10472089" y="6243411"/>
            <a:ext cx="459142" cy="55936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15" idx="5"/>
            <a:endCxn id="33" idx="4"/>
          </p:cNvCxnSpPr>
          <p:nvPr/>
        </p:nvCxnSpPr>
        <p:spPr>
          <a:xfrm flipH="1" flipV="1">
            <a:off x="11037097" y="6250944"/>
            <a:ext cx="782164" cy="7541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29" idx="3"/>
            <a:endCxn id="33" idx="0"/>
          </p:cNvCxnSpPr>
          <p:nvPr/>
        </p:nvCxnSpPr>
        <p:spPr>
          <a:xfrm>
            <a:off x="10614400" y="5719373"/>
            <a:ext cx="365320" cy="471370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43" idx="4"/>
            <a:endCxn id="16" idx="1"/>
          </p:cNvCxnSpPr>
          <p:nvPr/>
        </p:nvCxnSpPr>
        <p:spPr>
          <a:xfrm>
            <a:off x="11441889" y="5430057"/>
            <a:ext cx="590459" cy="22320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>
            <a:stCxn id="43" idx="2"/>
            <a:endCxn id="33" idx="5"/>
          </p:cNvCxnSpPr>
          <p:nvPr/>
        </p:nvCxnSpPr>
        <p:spPr>
          <a:xfrm flipH="1">
            <a:off x="11023263" y="5443828"/>
            <a:ext cx="354527" cy="74809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1ED8CAF-975D-6D24-D12B-BDE524439EAA}"/>
              </a:ext>
            </a:extLst>
          </p:cNvPr>
          <p:cNvSpPr/>
          <p:nvPr/>
        </p:nvSpPr>
        <p:spPr>
          <a:xfrm>
            <a:off x="1905923" y="485797"/>
            <a:ext cx="6962774" cy="1067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对</a:t>
            </a:r>
            <a:r>
              <a:rPr lang="zh-CN" altLang="en-CN" sz="2000" dirty="0"/>
              <a:t>推文</a:t>
            </a:r>
            <a:r>
              <a:rPr lang="zh-CN" altLang="en-US" sz="2000" dirty="0"/>
              <a:t>内容进行</a:t>
            </a:r>
            <a:r>
              <a:rPr lang="en-US" altLang="zh-CN" sz="2000" dirty="0"/>
              <a:t>K-means</a:t>
            </a:r>
            <a:r>
              <a:rPr lang="zh-CN" altLang="en-US" sz="2000" dirty="0"/>
              <a:t>聚类分析</a:t>
            </a:r>
            <a:endParaRPr lang="en-US" altLang="zh-CN" sz="20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CN" sz="2000" dirty="0"/>
              <a:t>测试</a:t>
            </a:r>
            <a:r>
              <a:rPr lang="zh-CN" altLang="en-US" sz="2000" dirty="0"/>
              <a:t>最佳聚类数量为</a:t>
            </a:r>
            <a:r>
              <a:rPr lang="zh-CN" altLang="en-CN" sz="2000" dirty="0"/>
              <a:t>九个</a:t>
            </a:r>
            <a:r>
              <a:rPr lang="zh-CN" altLang="en-US" sz="2000" dirty="0"/>
              <a:t>蔟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20767-9275-08A0-AC3D-C6453DE68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33" y="1260386"/>
            <a:ext cx="7772400" cy="4666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F9424-75F6-7AA5-44F7-7D6F2F3DBB9B}"/>
              </a:ext>
            </a:extLst>
          </p:cNvPr>
          <p:cNvSpPr txBox="1"/>
          <p:nvPr/>
        </p:nvSpPr>
        <p:spPr>
          <a:xfrm>
            <a:off x="1845211" y="5942454"/>
            <a:ext cx="9010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：国际合作（东盟、中国等）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：拜登总统与拉美事务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：奥运会与残奥会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：乌克兰战争与国际援助。  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：大熊猫外交与动物园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：以色列及中东安全问题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：中美关系与文化交流         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：美国选举与英文教育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：全球话题</a:t>
            </a:r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ED188-8533-A76E-42EF-FA07D3F0A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31" y="2623746"/>
            <a:ext cx="1054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2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  <p:bldP spid="32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16" grpId="0" animBg="1"/>
      <p:bldP spid="17" grpId="0" animBg="1"/>
      <p:bldP spid="29" grpId="0" animBg="1"/>
      <p:bldP spid="33" grpId="0" animBg="1"/>
      <p:bldP spid="38" grpId="0" animBg="1"/>
      <p:bldP spid="43" grpId="0" animBg="1"/>
      <p:bldP spid="60" grpId="0"/>
      <p:bldP spid="60" grpId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8DE7D-EC8B-219D-715A-619A5604C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91">
            <a:extLst>
              <a:ext uri="{FF2B5EF4-FFF2-40B4-BE49-F238E27FC236}">
                <a16:creationId xmlns:a16="http://schemas.microsoft.com/office/drawing/2014/main" id="{BF239A83-0EC7-0A9A-9928-B99E8EAFD942}"/>
              </a:ext>
            </a:extLst>
          </p:cNvPr>
          <p:cNvSpPr>
            <a:spLocks/>
          </p:cNvSpPr>
          <p:nvPr/>
        </p:nvSpPr>
        <p:spPr bwMode="auto">
          <a:xfrm rot="19800000">
            <a:off x="12144884" y="2466892"/>
            <a:ext cx="83822" cy="72470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196">
            <a:extLst>
              <a:ext uri="{FF2B5EF4-FFF2-40B4-BE49-F238E27FC236}">
                <a16:creationId xmlns:a16="http://schemas.microsoft.com/office/drawing/2014/main" id="{0D79ED59-28FA-374A-6F8D-6B781621CB59}"/>
              </a:ext>
            </a:extLst>
          </p:cNvPr>
          <p:cNvSpPr>
            <a:spLocks/>
          </p:cNvSpPr>
          <p:nvPr/>
        </p:nvSpPr>
        <p:spPr bwMode="auto">
          <a:xfrm rot="19800000">
            <a:off x="13255339" y="2407262"/>
            <a:ext cx="115237" cy="100544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202">
            <a:extLst>
              <a:ext uri="{FF2B5EF4-FFF2-40B4-BE49-F238E27FC236}">
                <a16:creationId xmlns:a16="http://schemas.microsoft.com/office/drawing/2014/main" id="{6CE6C27A-9CDD-D01F-B86E-E17EF358D0C2}"/>
              </a:ext>
            </a:extLst>
          </p:cNvPr>
          <p:cNvSpPr>
            <a:spLocks/>
          </p:cNvSpPr>
          <p:nvPr/>
        </p:nvSpPr>
        <p:spPr bwMode="auto">
          <a:xfrm rot="19800000">
            <a:off x="12233397" y="3024045"/>
            <a:ext cx="71153" cy="62646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13">
            <a:extLst>
              <a:ext uri="{FF2B5EF4-FFF2-40B4-BE49-F238E27FC236}">
                <a16:creationId xmlns:a16="http://schemas.microsoft.com/office/drawing/2014/main" id="{1341E27A-5B29-D1F4-DAD0-6EEBB84DA102}"/>
              </a:ext>
            </a:extLst>
          </p:cNvPr>
          <p:cNvSpPr>
            <a:spLocks/>
          </p:cNvSpPr>
          <p:nvPr/>
        </p:nvSpPr>
        <p:spPr bwMode="auto">
          <a:xfrm rot="19800000">
            <a:off x="11510194" y="1829467"/>
            <a:ext cx="125732" cy="109142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14">
            <a:extLst>
              <a:ext uri="{FF2B5EF4-FFF2-40B4-BE49-F238E27FC236}">
                <a16:creationId xmlns:a16="http://schemas.microsoft.com/office/drawing/2014/main" id="{96F316D5-99E7-66AC-AFA0-F963BC0150FA}"/>
              </a:ext>
            </a:extLst>
          </p:cNvPr>
          <p:cNvSpPr>
            <a:spLocks/>
          </p:cNvSpPr>
          <p:nvPr/>
        </p:nvSpPr>
        <p:spPr bwMode="auto">
          <a:xfrm rot="19800000">
            <a:off x="11048119" y="3114373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215">
            <a:extLst>
              <a:ext uri="{FF2B5EF4-FFF2-40B4-BE49-F238E27FC236}">
                <a16:creationId xmlns:a16="http://schemas.microsoft.com/office/drawing/2014/main" id="{8487F3E9-B3E7-9882-1285-96C9FBFA63F4}"/>
              </a:ext>
            </a:extLst>
          </p:cNvPr>
          <p:cNvSpPr>
            <a:spLocks/>
          </p:cNvSpPr>
          <p:nvPr/>
        </p:nvSpPr>
        <p:spPr bwMode="auto">
          <a:xfrm rot="19800000">
            <a:off x="12209629" y="1968191"/>
            <a:ext cx="96918" cy="8556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227">
            <a:extLst>
              <a:ext uri="{FF2B5EF4-FFF2-40B4-BE49-F238E27FC236}">
                <a16:creationId xmlns:a16="http://schemas.microsoft.com/office/drawing/2014/main" id="{79CB2546-AF57-913C-C8EB-ADB9EE3AB82E}"/>
              </a:ext>
            </a:extLst>
          </p:cNvPr>
          <p:cNvSpPr>
            <a:spLocks/>
          </p:cNvSpPr>
          <p:nvPr/>
        </p:nvSpPr>
        <p:spPr bwMode="auto">
          <a:xfrm rot="19800000">
            <a:off x="11128768" y="4577490"/>
            <a:ext cx="126168" cy="10957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230">
            <a:extLst>
              <a:ext uri="{FF2B5EF4-FFF2-40B4-BE49-F238E27FC236}">
                <a16:creationId xmlns:a16="http://schemas.microsoft.com/office/drawing/2014/main" id="{396D5B4A-FDE2-32F1-C575-DF4C3AF36C86}"/>
              </a:ext>
            </a:extLst>
          </p:cNvPr>
          <p:cNvSpPr>
            <a:spLocks/>
          </p:cNvSpPr>
          <p:nvPr/>
        </p:nvSpPr>
        <p:spPr bwMode="auto">
          <a:xfrm rot="19800000">
            <a:off x="10970124" y="3928092"/>
            <a:ext cx="60682" cy="52825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231">
            <a:extLst>
              <a:ext uri="{FF2B5EF4-FFF2-40B4-BE49-F238E27FC236}">
                <a16:creationId xmlns:a16="http://schemas.microsoft.com/office/drawing/2014/main" id="{1E3A2B5F-A244-D178-09C4-A8B0FBADDA43}"/>
              </a:ext>
            </a:extLst>
          </p:cNvPr>
          <p:cNvSpPr>
            <a:spLocks/>
          </p:cNvSpPr>
          <p:nvPr/>
        </p:nvSpPr>
        <p:spPr bwMode="auto">
          <a:xfrm rot="19800000">
            <a:off x="11666905" y="2686826"/>
            <a:ext cx="59810" cy="52825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Freeform 232">
            <a:extLst>
              <a:ext uri="{FF2B5EF4-FFF2-40B4-BE49-F238E27FC236}">
                <a16:creationId xmlns:a16="http://schemas.microsoft.com/office/drawing/2014/main" id="{080BFDDA-1C21-1E6E-28DC-4CA690AA20A4}"/>
              </a:ext>
            </a:extLst>
          </p:cNvPr>
          <p:cNvSpPr>
            <a:spLocks/>
          </p:cNvSpPr>
          <p:nvPr/>
        </p:nvSpPr>
        <p:spPr bwMode="auto">
          <a:xfrm rot="19800000">
            <a:off x="11887896" y="5096935"/>
            <a:ext cx="128475" cy="113135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Freeform 233">
            <a:extLst>
              <a:ext uri="{FF2B5EF4-FFF2-40B4-BE49-F238E27FC236}">
                <a16:creationId xmlns:a16="http://schemas.microsoft.com/office/drawing/2014/main" id="{90D482A1-10EA-D532-C303-FCA2D45435B4}"/>
              </a:ext>
            </a:extLst>
          </p:cNvPr>
          <p:cNvSpPr>
            <a:spLocks/>
          </p:cNvSpPr>
          <p:nvPr/>
        </p:nvSpPr>
        <p:spPr bwMode="auto">
          <a:xfrm rot="19800000">
            <a:off x="12027619" y="3894277"/>
            <a:ext cx="128475" cy="111857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Freeform 234">
            <a:extLst>
              <a:ext uri="{FF2B5EF4-FFF2-40B4-BE49-F238E27FC236}">
                <a16:creationId xmlns:a16="http://schemas.microsoft.com/office/drawing/2014/main" id="{B36E7940-9EDC-7036-9526-7DC36FF878BA}"/>
              </a:ext>
            </a:extLst>
          </p:cNvPr>
          <p:cNvSpPr>
            <a:spLocks/>
          </p:cNvSpPr>
          <p:nvPr/>
        </p:nvSpPr>
        <p:spPr bwMode="auto">
          <a:xfrm rot="19800000">
            <a:off x="11896483" y="3101515"/>
            <a:ext cx="87750" cy="76400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FA650D5-BC33-2C88-7705-92024608FDC1}"/>
              </a:ext>
            </a:extLst>
          </p:cNvPr>
          <p:cNvSpPr/>
          <p:nvPr/>
        </p:nvSpPr>
        <p:spPr>
          <a:xfrm>
            <a:off x="11649619" y="4830581"/>
            <a:ext cx="66050" cy="66050"/>
          </a:xfrm>
          <a:prstGeom prst="ellipse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63C4A63-AC6D-D606-D0A8-4F9C1727FADC}"/>
              </a:ext>
            </a:extLst>
          </p:cNvPr>
          <p:cNvCxnSpPr>
            <a:stCxn id="17" idx="4"/>
            <a:endCxn id="16" idx="5"/>
          </p:cNvCxnSpPr>
          <p:nvPr/>
        </p:nvCxnSpPr>
        <p:spPr>
          <a:xfrm flipV="1">
            <a:off x="12060431" y="5636749"/>
            <a:ext cx="40730" cy="864868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CCADE0F-91A8-9E66-E522-5636D52D97E9}"/>
              </a:ext>
            </a:extLst>
          </p:cNvPr>
          <p:cNvCxnSpPr>
            <a:stCxn id="47" idx="3"/>
            <a:endCxn id="44" idx="5"/>
          </p:cNvCxnSpPr>
          <p:nvPr/>
        </p:nvCxnSpPr>
        <p:spPr>
          <a:xfrm>
            <a:off x="11014116" y="3977121"/>
            <a:ext cx="206908" cy="608473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CC3CF729-03CE-A28D-4BDD-E251533FC341}"/>
              </a:ext>
            </a:extLst>
          </p:cNvPr>
          <p:cNvCxnSpPr>
            <a:stCxn id="31" idx="2"/>
            <a:endCxn id="47" idx="0"/>
          </p:cNvCxnSpPr>
          <p:nvPr/>
        </p:nvCxnSpPr>
        <p:spPr>
          <a:xfrm flipH="1">
            <a:off x="10987704" y="3215492"/>
            <a:ext cx="93935" cy="71588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704980D-9AB7-E445-2C4C-5A12B9913479}"/>
              </a:ext>
            </a:extLst>
          </p:cNvPr>
          <p:cNvCxnSpPr>
            <a:stCxn id="51" idx="1"/>
            <a:endCxn id="31" idx="5"/>
          </p:cNvCxnSpPr>
          <p:nvPr/>
        </p:nvCxnSpPr>
        <p:spPr>
          <a:xfrm flipH="1">
            <a:off x="11140351" y="3119243"/>
            <a:ext cx="767326" cy="394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98">
            <a:extLst>
              <a:ext uri="{FF2B5EF4-FFF2-40B4-BE49-F238E27FC236}">
                <a16:creationId xmlns:a16="http://schemas.microsoft.com/office/drawing/2014/main" id="{7A3D8C1D-298C-4A7F-BFF3-B10A93E17067}"/>
              </a:ext>
            </a:extLst>
          </p:cNvPr>
          <p:cNvSpPr>
            <a:spLocks/>
          </p:cNvSpPr>
          <p:nvPr/>
        </p:nvSpPr>
        <p:spPr bwMode="auto">
          <a:xfrm rot="19800000">
            <a:off x="11735841" y="6996073"/>
            <a:ext cx="115237" cy="100544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99">
            <a:extLst>
              <a:ext uri="{FF2B5EF4-FFF2-40B4-BE49-F238E27FC236}">
                <a16:creationId xmlns:a16="http://schemas.microsoft.com/office/drawing/2014/main" id="{08C2D88B-6572-5EF4-8EEF-88BA5E80F1C1}"/>
              </a:ext>
            </a:extLst>
          </p:cNvPr>
          <p:cNvSpPr>
            <a:spLocks/>
          </p:cNvSpPr>
          <p:nvPr/>
        </p:nvSpPr>
        <p:spPr bwMode="auto">
          <a:xfrm rot="19800000">
            <a:off x="12018541" y="5629855"/>
            <a:ext cx="113692" cy="100544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200">
            <a:extLst>
              <a:ext uri="{FF2B5EF4-FFF2-40B4-BE49-F238E27FC236}">
                <a16:creationId xmlns:a16="http://schemas.microsoft.com/office/drawing/2014/main" id="{BE450363-6D5E-CF34-3D93-071039A2AF58}"/>
              </a:ext>
            </a:extLst>
          </p:cNvPr>
          <p:cNvSpPr>
            <a:spLocks/>
          </p:cNvSpPr>
          <p:nvPr/>
        </p:nvSpPr>
        <p:spPr bwMode="auto">
          <a:xfrm rot="19800000">
            <a:off x="11968148" y="6431976"/>
            <a:ext cx="104410" cy="92037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12">
            <a:extLst>
              <a:ext uri="{FF2B5EF4-FFF2-40B4-BE49-F238E27FC236}">
                <a16:creationId xmlns:a16="http://schemas.microsoft.com/office/drawing/2014/main" id="{C631C41F-F91C-3438-87A0-B072CB46AC6C}"/>
              </a:ext>
            </a:extLst>
          </p:cNvPr>
          <p:cNvSpPr>
            <a:spLocks/>
          </p:cNvSpPr>
          <p:nvPr/>
        </p:nvSpPr>
        <p:spPr bwMode="auto">
          <a:xfrm rot="19800000">
            <a:off x="10523911" y="5616578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216">
            <a:extLst>
              <a:ext uri="{FF2B5EF4-FFF2-40B4-BE49-F238E27FC236}">
                <a16:creationId xmlns:a16="http://schemas.microsoft.com/office/drawing/2014/main" id="{3681D92C-F3EF-E135-FA3C-DF9EF4323CE7}"/>
              </a:ext>
            </a:extLst>
          </p:cNvPr>
          <p:cNvSpPr>
            <a:spLocks/>
          </p:cNvSpPr>
          <p:nvPr/>
        </p:nvSpPr>
        <p:spPr bwMode="auto">
          <a:xfrm rot="19800000">
            <a:off x="10952762" y="6184982"/>
            <a:ext cx="96918" cy="86005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221">
            <a:extLst>
              <a:ext uri="{FF2B5EF4-FFF2-40B4-BE49-F238E27FC236}">
                <a16:creationId xmlns:a16="http://schemas.microsoft.com/office/drawing/2014/main" id="{DDC21B0C-D24A-4649-DA24-28EDBE62B654}"/>
              </a:ext>
            </a:extLst>
          </p:cNvPr>
          <p:cNvSpPr>
            <a:spLocks/>
          </p:cNvSpPr>
          <p:nvPr/>
        </p:nvSpPr>
        <p:spPr bwMode="auto">
          <a:xfrm rot="19800000">
            <a:off x="10346035" y="6790890"/>
            <a:ext cx="172469" cy="150042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222">
            <a:extLst>
              <a:ext uri="{FF2B5EF4-FFF2-40B4-BE49-F238E27FC236}">
                <a16:creationId xmlns:a16="http://schemas.microsoft.com/office/drawing/2014/main" id="{E11AE8E5-82F5-E7C6-02FF-47CDD39947E3}"/>
              </a:ext>
            </a:extLst>
          </p:cNvPr>
          <p:cNvSpPr>
            <a:spLocks noEditPoints="1"/>
          </p:cNvSpPr>
          <p:nvPr/>
        </p:nvSpPr>
        <p:spPr bwMode="auto">
          <a:xfrm rot="19800000">
            <a:off x="11174811" y="7111343"/>
            <a:ext cx="160869" cy="151587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223">
            <a:extLst>
              <a:ext uri="{FF2B5EF4-FFF2-40B4-BE49-F238E27FC236}">
                <a16:creationId xmlns:a16="http://schemas.microsoft.com/office/drawing/2014/main" id="{0C9B0396-3C82-A09C-450C-B1BB3A0EEC02}"/>
              </a:ext>
            </a:extLst>
          </p:cNvPr>
          <p:cNvSpPr>
            <a:spLocks/>
          </p:cNvSpPr>
          <p:nvPr/>
        </p:nvSpPr>
        <p:spPr bwMode="auto">
          <a:xfrm rot="19800000">
            <a:off x="11256850" y="7190983"/>
            <a:ext cx="82755" cy="78887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226">
            <a:extLst>
              <a:ext uri="{FF2B5EF4-FFF2-40B4-BE49-F238E27FC236}">
                <a16:creationId xmlns:a16="http://schemas.microsoft.com/office/drawing/2014/main" id="{4B55BE32-EF38-5DF7-2DAB-806E453264B1}"/>
              </a:ext>
            </a:extLst>
          </p:cNvPr>
          <p:cNvSpPr>
            <a:spLocks/>
          </p:cNvSpPr>
          <p:nvPr/>
        </p:nvSpPr>
        <p:spPr bwMode="auto">
          <a:xfrm rot="19800000">
            <a:off x="11348434" y="5356605"/>
            <a:ext cx="108278" cy="9513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A45BDF9E-D545-5ECC-EAE1-591F554FACD2}"/>
              </a:ext>
            </a:extLst>
          </p:cNvPr>
          <p:cNvCxnSpPr>
            <a:stCxn id="29" idx="2"/>
            <a:endCxn id="38" idx="0"/>
          </p:cNvCxnSpPr>
          <p:nvPr/>
        </p:nvCxnSpPr>
        <p:spPr>
          <a:xfrm flipH="1">
            <a:off x="10394759" y="5717697"/>
            <a:ext cx="162672" cy="10832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DD5272D-D0CC-DFF1-E38C-F1F327BFB7AD}"/>
              </a:ext>
            </a:extLst>
          </p:cNvPr>
          <p:cNvCxnSpPr>
            <a:stCxn id="29" idx="4"/>
            <a:endCxn id="43" idx="2"/>
          </p:cNvCxnSpPr>
          <p:nvPr/>
        </p:nvCxnSpPr>
        <p:spPr>
          <a:xfrm flipV="1">
            <a:off x="10633644" y="5443828"/>
            <a:ext cx="744146" cy="25728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78C932EC-2A72-BC3B-83B7-9111FB636643}"/>
              </a:ext>
            </a:extLst>
          </p:cNvPr>
          <p:cNvCxnSpPr>
            <a:stCxn id="49" idx="1"/>
            <a:endCxn id="56" idx="5"/>
          </p:cNvCxnSpPr>
          <p:nvPr/>
        </p:nvCxnSpPr>
        <p:spPr>
          <a:xfrm flipH="1" flipV="1">
            <a:off x="11705996" y="4886958"/>
            <a:ext cx="198718" cy="23731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D54E036-446B-2530-B8A0-1B00681575C9}"/>
              </a:ext>
            </a:extLst>
          </p:cNvPr>
          <p:cNvCxnSpPr>
            <a:stCxn id="49" idx="5"/>
            <a:endCxn id="50" idx="3"/>
          </p:cNvCxnSpPr>
          <p:nvPr/>
        </p:nvCxnSpPr>
        <p:spPr>
          <a:xfrm flipV="1">
            <a:off x="11982785" y="3999019"/>
            <a:ext cx="136381" cy="11063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AEC8A7F-BE46-8B1E-2282-1F6229CD22BE}"/>
              </a:ext>
            </a:extLst>
          </p:cNvPr>
          <p:cNvCxnSpPr>
            <a:stCxn id="56" idx="0"/>
            <a:endCxn id="50" idx="2"/>
          </p:cNvCxnSpPr>
          <p:nvPr/>
        </p:nvCxnSpPr>
        <p:spPr>
          <a:xfrm flipV="1">
            <a:off x="11682644" y="3997777"/>
            <a:ext cx="378210" cy="8328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69B0E189-5A03-B4E9-7AFE-B8B156B2693F}"/>
              </a:ext>
            </a:extLst>
          </p:cNvPr>
          <p:cNvCxnSpPr>
            <a:stCxn id="51" idx="5"/>
            <a:endCxn id="8" idx="2"/>
          </p:cNvCxnSpPr>
          <p:nvPr/>
        </p:nvCxnSpPr>
        <p:spPr>
          <a:xfrm flipV="1">
            <a:off x="11961533" y="2533771"/>
            <a:ext cx="205315" cy="5734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9E70ADDC-41C3-A424-DB3C-EAC6FFC5E237}"/>
              </a:ext>
            </a:extLst>
          </p:cNvPr>
          <p:cNvCxnSpPr>
            <a:endCxn id="32" idx="2"/>
          </p:cNvCxnSpPr>
          <p:nvPr/>
        </p:nvCxnSpPr>
        <p:spPr>
          <a:xfrm flipV="1">
            <a:off x="11720491" y="2046943"/>
            <a:ext cx="515503" cy="64515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7F7DDE0-11AD-41AD-1011-E1930D98EE9E}"/>
              </a:ext>
            </a:extLst>
          </p:cNvPr>
          <p:cNvCxnSpPr>
            <a:stCxn id="31" idx="4"/>
            <a:endCxn id="50" idx="1"/>
          </p:cNvCxnSpPr>
          <p:nvPr/>
        </p:nvCxnSpPr>
        <p:spPr>
          <a:xfrm>
            <a:off x="11156442" y="3198528"/>
            <a:ext cx="887566" cy="7217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525B33BD-9D31-5C15-5ECD-A50399AECD0B}"/>
              </a:ext>
            </a:extLst>
          </p:cNvPr>
          <p:cNvCxnSpPr>
            <a:stCxn id="50" idx="4"/>
          </p:cNvCxnSpPr>
          <p:nvPr/>
        </p:nvCxnSpPr>
        <p:spPr>
          <a:xfrm flipV="1">
            <a:off x="12139705" y="3913939"/>
            <a:ext cx="523841" cy="662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DC3746E4-2169-13C6-EA9F-2EB841E85E01}"/>
              </a:ext>
            </a:extLst>
          </p:cNvPr>
          <p:cNvCxnSpPr/>
          <p:nvPr/>
        </p:nvCxnSpPr>
        <p:spPr>
          <a:xfrm flipH="1">
            <a:off x="11471350" y="5269524"/>
            <a:ext cx="764644" cy="9498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5CDE0B36-7EE4-E84D-6220-DDAAE05972D9}"/>
              </a:ext>
            </a:extLst>
          </p:cNvPr>
          <p:cNvCxnSpPr>
            <a:stCxn id="43" idx="3"/>
            <a:endCxn id="15" idx="5"/>
          </p:cNvCxnSpPr>
          <p:nvPr/>
        </p:nvCxnSpPr>
        <p:spPr>
          <a:xfrm>
            <a:off x="11425560" y="5445821"/>
            <a:ext cx="393701" cy="155924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6C1AF88-10C4-66A8-25E8-0492216A7032}"/>
              </a:ext>
            </a:extLst>
          </p:cNvPr>
          <p:cNvCxnSpPr>
            <a:stCxn id="44" idx="3"/>
            <a:endCxn id="29" idx="5"/>
          </p:cNvCxnSpPr>
          <p:nvPr/>
        </p:nvCxnSpPr>
        <p:spPr>
          <a:xfrm flipH="1">
            <a:off x="10616143" y="4679728"/>
            <a:ext cx="603104" cy="94566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5728B903-0CE0-C37F-0E54-C73F4ADC8A92}"/>
              </a:ext>
            </a:extLst>
          </p:cNvPr>
          <p:cNvCxnSpPr>
            <a:stCxn id="47" idx="4"/>
            <a:endCxn id="50" idx="2"/>
          </p:cNvCxnSpPr>
          <p:nvPr/>
        </p:nvCxnSpPr>
        <p:spPr>
          <a:xfrm>
            <a:off x="11023251" y="3968260"/>
            <a:ext cx="1037603" cy="2951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D257074-B907-9F1E-169E-4847A2F64D21}"/>
              </a:ext>
            </a:extLst>
          </p:cNvPr>
          <p:cNvCxnSpPr>
            <a:stCxn id="44" idx="4"/>
            <a:endCxn id="56" idx="2"/>
          </p:cNvCxnSpPr>
          <p:nvPr/>
        </p:nvCxnSpPr>
        <p:spPr>
          <a:xfrm>
            <a:off x="11238535" y="4661429"/>
            <a:ext cx="411084" cy="20217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B219E8F7-B835-1A95-F5F8-4197CB70B571}"/>
              </a:ext>
            </a:extLst>
          </p:cNvPr>
          <p:cNvCxnSpPr>
            <a:stCxn id="51" idx="4"/>
            <a:endCxn id="50" idx="0"/>
          </p:cNvCxnSpPr>
          <p:nvPr/>
        </p:nvCxnSpPr>
        <p:spPr>
          <a:xfrm>
            <a:off x="11973039" y="3160187"/>
            <a:ext cx="90199" cy="74196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7948A167-2E0A-E628-E22B-5A579AE8A1A8}"/>
              </a:ext>
            </a:extLst>
          </p:cNvPr>
          <p:cNvCxnSpPr>
            <a:stCxn id="48" idx="3"/>
            <a:endCxn id="51" idx="0"/>
          </p:cNvCxnSpPr>
          <p:nvPr/>
        </p:nvCxnSpPr>
        <p:spPr>
          <a:xfrm>
            <a:off x="11710016" y="2736112"/>
            <a:ext cx="210795" cy="37077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051F2AB2-A31F-F8D4-C0D8-5E9171B65877}"/>
              </a:ext>
            </a:extLst>
          </p:cNvPr>
          <p:cNvCxnSpPr>
            <a:stCxn id="56" idx="4"/>
            <a:endCxn id="43" idx="5"/>
          </p:cNvCxnSpPr>
          <p:nvPr/>
        </p:nvCxnSpPr>
        <p:spPr>
          <a:xfrm flipH="1">
            <a:off x="11427356" y="4896631"/>
            <a:ext cx="255288" cy="46788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FFC107EC-8FA1-BB21-3846-F9C834209F31}"/>
              </a:ext>
            </a:extLst>
          </p:cNvPr>
          <p:cNvCxnSpPr>
            <a:endCxn id="38" idx="5"/>
          </p:cNvCxnSpPr>
          <p:nvPr/>
        </p:nvCxnSpPr>
        <p:spPr>
          <a:xfrm flipH="1">
            <a:off x="10472089" y="6243411"/>
            <a:ext cx="459142" cy="55936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8E4B3CB8-AB8E-49BA-1DB9-9881A3E5895F}"/>
              </a:ext>
            </a:extLst>
          </p:cNvPr>
          <p:cNvCxnSpPr>
            <a:stCxn id="15" idx="5"/>
            <a:endCxn id="33" idx="4"/>
          </p:cNvCxnSpPr>
          <p:nvPr/>
        </p:nvCxnSpPr>
        <p:spPr>
          <a:xfrm flipH="1" flipV="1">
            <a:off x="11037097" y="6250944"/>
            <a:ext cx="782164" cy="7541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CBB4D48A-DAF8-E49C-5A65-B5324193126C}"/>
              </a:ext>
            </a:extLst>
          </p:cNvPr>
          <p:cNvCxnSpPr>
            <a:stCxn id="29" idx="3"/>
            <a:endCxn id="33" idx="0"/>
          </p:cNvCxnSpPr>
          <p:nvPr/>
        </p:nvCxnSpPr>
        <p:spPr>
          <a:xfrm>
            <a:off x="10614400" y="5719373"/>
            <a:ext cx="365320" cy="471370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AF004092-14C5-1941-2AF1-F5F73E072D49}"/>
              </a:ext>
            </a:extLst>
          </p:cNvPr>
          <p:cNvCxnSpPr>
            <a:stCxn id="43" idx="4"/>
            <a:endCxn id="16" idx="1"/>
          </p:cNvCxnSpPr>
          <p:nvPr/>
        </p:nvCxnSpPr>
        <p:spPr>
          <a:xfrm>
            <a:off x="11441889" y="5430057"/>
            <a:ext cx="590459" cy="22320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077BB891-18E5-D761-F4B2-FB8DA9A1C49F}"/>
              </a:ext>
            </a:extLst>
          </p:cNvPr>
          <p:cNvCxnSpPr>
            <a:stCxn id="43" idx="2"/>
            <a:endCxn id="33" idx="5"/>
          </p:cNvCxnSpPr>
          <p:nvPr/>
        </p:nvCxnSpPr>
        <p:spPr>
          <a:xfrm flipH="1">
            <a:off x="11023263" y="5443828"/>
            <a:ext cx="354527" cy="74809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D582069D-5BEB-4BBE-0BD3-DFB1403CC6C8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8674CC2-C109-371B-0716-2BBF4E531E30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40F4F4B-2A38-8803-B2FA-A662C0ECC669}"/>
              </a:ext>
            </a:extLst>
          </p:cNvPr>
          <p:cNvSpPr/>
          <p:nvPr/>
        </p:nvSpPr>
        <p:spPr>
          <a:xfrm>
            <a:off x="1905923" y="485797"/>
            <a:ext cx="6962774" cy="69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对</a:t>
            </a:r>
            <a:r>
              <a:rPr lang="zh-CN" altLang="en-CN" sz="2000" dirty="0"/>
              <a:t>每个蔟</a:t>
            </a:r>
            <a:r>
              <a:rPr lang="zh-CN" altLang="en-US" sz="2000" dirty="0"/>
              <a:t>求相关推文的平均情感得分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DECFF-F948-F836-C731-57468747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73" y="1081809"/>
            <a:ext cx="8389678" cy="503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AE4335-68D1-5A1B-FB0B-6DF94F608552}"/>
              </a:ext>
            </a:extLst>
          </p:cNvPr>
          <p:cNvSpPr txBox="1"/>
          <p:nvPr/>
        </p:nvSpPr>
        <p:spPr>
          <a:xfrm>
            <a:off x="1983430" y="5964223"/>
            <a:ext cx="9010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：国际合作（东盟、中国等）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：拜登总统与拉美事务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：奥运会与残奥会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：乌克兰战争与国际援助。  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：大熊猫外交与动物园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：以色列及中东安全问题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：中美关系与文化交流         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：美国选举与英文教育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：全球话题</a:t>
            </a:r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0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  <p:bldP spid="32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16" grpId="0" animBg="1"/>
      <p:bldP spid="17" grpId="0" animBg="1"/>
      <p:bldP spid="29" grpId="0" animBg="1"/>
      <p:bldP spid="33" grpId="0" animBg="1"/>
      <p:bldP spid="38" grpId="0" animBg="1"/>
      <p:bldP spid="43" grpId="0" animBg="1"/>
      <p:bldP spid="60" grpId="0"/>
      <p:bldP spid="60" grpId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6ED3C-4FD3-38E4-9614-2D08DA536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91">
            <a:extLst>
              <a:ext uri="{FF2B5EF4-FFF2-40B4-BE49-F238E27FC236}">
                <a16:creationId xmlns:a16="http://schemas.microsoft.com/office/drawing/2014/main" id="{E084DD6F-A86D-B70C-92DC-D319074224CB}"/>
              </a:ext>
            </a:extLst>
          </p:cNvPr>
          <p:cNvSpPr>
            <a:spLocks/>
          </p:cNvSpPr>
          <p:nvPr/>
        </p:nvSpPr>
        <p:spPr bwMode="auto">
          <a:xfrm rot="19800000">
            <a:off x="12144884" y="2466892"/>
            <a:ext cx="83822" cy="72470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196">
            <a:extLst>
              <a:ext uri="{FF2B5EF4-FFF2-40B4-BE49-F238E27FC236}">
                <a16:creationId xmlns:a16="http://schemas.microsoft.com/office/drawing/2014/main" id="{5EFDD03F-E10E-48B5-3FA3-02D8BA923025}"/>
              </a:ext>
            </a:extLst>
          </p:cNvPr>
          <p:cNvSpPr>
            <a:spLocks/>
          </p:cNvSpPr>
          <p:nvPr/>
        </p:nvSpPr>
        <p:spPr bwMode="auto">
          <a:xfrm rot="19800000">
            <a:off x="13255339" y="2407262"/>
            <a:ext cx="115237" cy="100544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202">
            <a:extLst>
              <a:ext uri="{FF2B5EF4-FFF2-40B4-BE49-F238E27FC236}">
                <a16:creationId xmlns:a16="http://schemas.microsoft.com/office/drawing/2014/main" id="{8AC9432F-F375-007E-C317-6C2565FC0F16}"/>
              </a:ext>
            </a:extLst>
          </p:cNvPr>
          <p:cNvSpPr>
            <a:spLocks/>
          </p:cNvSpPr>
          <p:nvPr/>
        </p:nvSpPr>
        <p:spPr bwMode="auto">
          <a:xfrm rot="19800000">
            <a:off x="12233397" y="3024045"/>
            <a:ext cx="71153" cy="62646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13">
            <a:extLst>
              <a:ext uri="{FF2B5EF4-FFF2-40B4-BE49-F238E27FC236}">
                <a16:creationId xmlns:a16="http://schemas.microsoft.com/office/drawing/2014/main" id="{6249C2E0-79A9-FBF7-458A-E1F0D34AB574}"/>
              </a:ext>
            </a:extLst>
          </p:cNvPr>
          <p:cNvSpPr>
            <a:spLocks/>
          </p:cNvSpPr>
          <p:nvPr/>
        </p:nvSpPr>
        <p:spPr bwMode="auto">
          <a:xfrm rot="19800000">
            <a:off x="11510194" y="1829467"/>
            <a:ext cx="125732" cy="109142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14">
            <a:extLst>
              <a:ext uri="{FF2B5EF4-FFF2-40B4-BE49-F238E27FC236}">
                <a16:creationId xmlns:a16="http://schemas.microsoft.com/office/drawing/2014/main" id="{7E7F7E4E-13A4-BB5C-BA17-36CF0BD1A600}"/>
              </a:ext>
            </a:extLst>
          </p:cNvPr>
          <p:cNvSpPr>
            <a:spLocks/>
          </p:cNvSpPr>
          <p:nvPr/>
        </p:nvSpPr>
        <p:spPr bwMode="auto">
          <a:xfrm rot="19800000">
            <a:off x="11048119" y="3114373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215">
            <a:extLst>
              <a:ext uri="{FF2B5EF4-FFF2-40B4-BE49-F238E27FC236}">
                <a16:creationId xmlns:a16="http://schemas.microsoft.com/office/drawing/2014/main" id="{FAE3BE03-10F2-54DC-0E22-93DF66FC3288}"/>
              </a:ext>
            </a:extLst>
          </p:cNvPr>
          <p:cNvSpPr>
            <a:spLocks/>
          </p:cNvSpPr>
          <p:nvPr/>
        </p:nvSpPr>
        <p:spPr bwMode="auto">
          <a:xfrm rot="19800000">
            <a:off x="12209629" y="1968191"/>
            <a:ext cx="96918" cy="8556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227">
            <a:extLst>
              <a:ext uri="{FF2B5EF4-FFF2-40B4-BE49-F238E27FC236}">
                <a16:creationId xmlns:a16="http://schemas.microsoft.com/office/drawing/2014/main" id="{D0588F71-98F5-C23C-842B-82BD1E530FF4}"/>
              </a:ext>
            </a:extLst>
          </p:cNvPr>
          <p:cNvSpPr>
            <a:spLocks/>
          </p:cNvSpPr>
          <p:nvPr/>
        </p:nvSpPr>
        <p:spPr bwMode="auto">
          <a:xfrm rot="19800000">
            <a:off x="11128768" y="4577490"/>
            <a:ext cx="126168" cy="10957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230">
            <a:extLst>
              <a:ext uri="{FF2B5EF4-FFF2-40B4-BE49-F238E27FC236}">
                <a16:creationId xmlns:a16="http://schemas.microsoft.com/office/drawing/2014/main" id="{7D2888A0-FDCE-8B17-5806-BA02D4B95FBB}"/>
              </a:ext>
            </a:extLst>
          </p:cNvPr>
          <p:cNvSpPr>
            <a:spLocks/>
          </p:cNvSpPr>
          <p:nvPr/>
        </p:nvSpPr>
        <p:spPr bwMode="auto">
          <a:xfrm rot="19800000">
            <a:off x="10970124" y="3928092"/>
            <a:ext cx="60682" cy="52825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231">
            <a:extLst>
              <a:ext uri="{FF2B5EF4-FFF2-40B4-BE49-F238E27FC236}">
                <a16:creationId xmlns:a16="http://schemas.microsoft.com/office/drawing/2014/main" id="{66E4E6C1-B6A6-9949-7B0A-C56A60E9C8C1}"/>
              </a:ext>
            </a:extLst>
          </p:cNvPr>
          <p:cNvSpPr>
            <a:spLocks/>
          </p:cNvSpPr>
          <p:nvPr/>
        </p:nvSpPr>
        <p:spPr bwMode="auto">
          <a:xfrm rot="19800000">
            <a:off x="11666905" y="2686826"/>
            <a:ext cx="59810" cy="52825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Freeform 232">
            <a:extLst>
              <a:ext uri="{FF2B5EF4-FFF2-40B4-BE49-F238E27FC236}">
                <a16:creationId xmlns:a16="http://schemas.microsoft.com/office/drawing/2014/main" id="{09193234-3A0D-9B45-CED9-1F5230AE2EE0}"/>
              </a:ext>
            </a:extLst>
          </p:cNvPr>
          <p:cNvSpPr>
            <a:spLocks/>
          </p:cNvSpPr>
          <p:nvPr/>
        </p:nvSpPr>
        <p:spPr bwMode="auto">
          <a:xfrm rot="19800000">
            <a:off x="11887896" y="5096935"/>
            <a:ext cx="128475" cy="113135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Freeform 233">
            <a:extLst>
              <a:ext uri="{FF2B5EF4-FFF2-40B4-BE49-F238E27FC236}">
                <a16:creationId xmlns:a16="http://schemas.microsoft.com/office/drawing/2014/main" id="{1F694BCE-1F62-7405-50B6-9EA4A01B935C}"/>
              </a:ext>
            </a:extLst>
          </p:cNvPr>
          <p:cNvSpPr>
            <a:spLocks/>
          </p:cNvSpPr>
          <p:nvPr/>
        </p:nvSpPr>
        <p:spPr bwMode="auto">
          <a:xfrm rot="19800000">
            <a:off x="12027619" y="3894277"/>
            <a:ext cx="128475" cy="111857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Freeform 234">
            <a:extLst>
              <a:ext uri="{FF2B5EF4-FFF2-40B4-BE49-F238E27FC236}">
                <a16:creationId xmlns:a16="http://schemas.microsoft.com/office/drawing/2014/main" id="{6E39813F-0FFF-FB63-0306-E538ACF8B3C8}"/>
              </a:ext>
            </a:extLst>
          </p:cNvPr>
          <p:cNvSpPr>
            <a:spLocks/>
          </p:cNvSpPr>
          <p:nvPr/>
        </p:nvSpPr>
        <p:spPr bwMode="auto">
          <a:xfrm rot="19800000">
            <a:off x="11896483" y="3101515"/>
            <a:ext cx="87750" cy="76400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0820F80-E4B3-0DED-96DB-EB727B27BE39}"/>
              </a:ext>
            </a:extLst>
          </p:cNvPr>
          <p:cNvSpPr/>
          <p:nvPr/>
        </p:nvSpPr>
        <p:spPr>
          <a:xfrm>
            <a:off x="11649619" y="4830581"/>
            <a:ext cx="66050" cy="66050"/>
          </a:xfrm>
          <a:prstGeom prst="ellipse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3983DD25-291C-ECFD-3FC5-F81925F48CAC}"/>
              </a:ext>
            </a:extLst>
          </p:cNvPr>
          <p:cNvCxnSpPr>
            <a:stCxn id="17" idx="4"/>
            <a:endCxn id="16" idx="5"/>
          </p:cNvCxnSpPr>
          <p:nvPr/>
        </p:nvCxnSpPr>
        <p:spPr>
          <a:xfrm flipV="1">
            <a:off x="12060431" y="5636749"/>
            <a:ext cx="40730" cy="864868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0B83EAA-A9AA-2935-7E14-E5C5FC9FF25F}"/>
              </a:ext>
            </a:extLst>
          </p:cNvPr>
          <p:cNvCxnSpPr>
            <a:stCxn id="47" idx="3"/>
            <a:endCxn id="44" idx="5"/>
          </p:cNvCxnSpPr>
          <p:nvPr/>
        </p:nvCxnSpPr>
        <p:spPr>
          <a:xfrm>
            <a:off x="11014116" y="3977121"/>
            <a:ext cx="206908" cy="608473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F42EA6E-FD81-8B33-AC32-98E12DA94651}"/>
              </a:ext>
            </a:extLst>
          </p:cNvPr>
          <p:cNvCxnSpPr>
            <a:stCxn id="31" idx="2"/>
            <a:endCxn id="47" idx="0"/>
          </p:cNvCxnSpPr>
          <p:nvPr/>
        </p:nvCxnSpPr>
        <p:spPr>
          <a:xfrm flipH="1">
            <a:off x="10987704" y="3215492"/>
            <a:ext cx="93935" cy="71588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7DE4E54C-6767-64BD-0E88-C025CA0F138B}"/>
              </a:ext>
            </a:extLst>
          </p:cNvPr>
          <p:cNvCxnSpPr>
            <a:stCxn id="51" idx="1"/>
            <a:endCxn id="31" idx="5"/>
          </p:cNvCxnSpPr>
          <p:nvPr/>
        </p:nvCxnSpPr>
        <p:spPr>
          <a:xfrm flipH="1">
            <a:off x="11140351" y="3119243"/>
            <a:ext cx="767326" cy="394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98">
            <a:extLst>
              <a:ext uri="{FF2B5EF4-FFF2-40B4-BE49-F238E27FC236}">
                <a16:creationId xmlns:a16="http://schemas.microsoft.com/office/drawing/2014/main" id="{F50D31C1-68DA-0139-B798-E5F7B37FD59E}"/>
              </a:ext>
            </a:extLst>
          </p:cNvPr>
          <p:cNvSpPr>
            <a:spLocks/>
          </p:cNvSpPr>
          <p:nvPr/>
        </p:nvSpPr>
        <p:spPr bwMode="auto">
          <a:xfrm rot="19800000">
            <a:off x="11735841" y="6996073"/>
            <a:ext cx="115237" cy="100544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99">
            <a:extLst>
              <a:ext uri="{FF2B5EF4-FFF2-40B4-BE49-F238E27FC236}">
                <a16:creationId xmlns:a16="http://schemas.microsoft.com/office/drawing/2014/main" id="{B644A718-2FB6-2261-D4DC-A6F751878889}"/>
              </a:ext>
            </a:extLst>
          </p:cNvPr>
          <p:cNvSpPr>
            <a:spLocks/>
          </p:cNvSpPr>
          <p:nvPr/>
        </p:nvSpPr>
        <p:spPr bwMode="auto">
          <a:xfrm rot="19800000">
            <a:off x="12018541" y="5629855"/>
            <a:ext cx="113692" cy="100544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200">
            <a:extLst>
              <a:ext uri="{FF2B5EF4-FFF2-40B4-BE49-F238E27FC236}">
                <a16:creationId xmlns:a16="http://schemas.microsoft.com/office/drawing/2014/main" id="{3F4AC84D-4511-B51E-963E-3F6F24E3902A}"/>
              </a:ext>
            </a:extLst>
          </p:cNvPr>
          <p:cNvSpPr>
            <a:spLocks/>
          </p:cNvSpPr>
          <p:nvPr/>
        </p:nvSpPr>
        <p:spPr bwMode="auto">
          <a:xfrm rot="19800000">
            <a:off x="11968148" y="6431976"/>
            <a:ext cx="104410" cy="92037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12">
            <a:extLst>
              <a:ext uri="{FF2B5EF4-FFF2-40B4-BE49-F238E27FC236}">
                <a16:creationId xmlns:a16="http://schemas.microsoft.com/office/drawing/2014/main" id="{DD59AC39-5BCA-5AB3-CC33-D3A7043F55DD}"/>
              </a:ext>
            </a:extLst>
          </p:cNvPr>
          <p:cNvSpPr>
            <a:spLocks/>
          </p:cNvSpPr>
          <p:nvPr/>
        </p:nvSpPr>
        <p:spPr bwMode="auto">
          <a:xfrm rot="19800000">
            <a:off x="10523911" y="5616578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216">
            <a:extLst>
              <a:ext uri="{FF2B5EF4-FFF2-40B4-BE49-F238E27FC236}">
                <a16:creationId xmlns:a16="http://schemas.microsoft.com/office/drawing/2014/main" id="{2ADFB5ED-BBB5-2A63-4BC0-029703F30A72}"/>
              </a:ext>
            </a:extLst>
          </p:cNvPr>
          <p:cNvSpPr>
            <a:spLocks/>
          </p:cNvSpPr>
          <p:nvPr/>
        </p:nvSpPr>
        <p:spPr bwMode="auto">
          <a:xfrm rot="19800000">
            <a:off x="10952762" y="6184982"/>
            <a:ext cx="96918" cy="86005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221">
            <a:extLst>
              <a:ext uri="{FF2B5EF4-FFF2-40B4-BE49-F238E27FC236}">
                <a16:creationId xmlns:a16="http://schemas.microsoft.com/office/drawing/2014/main" id="{7B48947F-6D0A-DB10-D4B3-3653ACB9B955}"/>
              </a:ext>
            </a:extLst>
          </p:cNvPr>
          <p:cNvSpPr>
            <a:spLocks/>
          </p:cNvSpPr>
          <p:nvPr/>
        </p:nvSpPr>
        <p:spPr bwMode="auto">
          <a:xfrm rot="19800000">
            <a:off x="10346035" y="6790890"/>
            <a:ext cx="172469" cy="150042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222">
            <a:extLst>
              <a:ext uri="{FF2B5EF4-FFF2-40B4-BE49-F238E27FC236}">
                <a16:creationId xmlns:a16="http://schemas.microsoft.com/office/drawing/2014/main" id="{6B0212CC-6264-E735-28BC-1BDDBBA94D85}"/>
              </a:ext>
            </a:extLst>
          </p:cNvPr>
          <p:cNvSpPr>
            <a:spLocks noEditPoints="1"/>
          </p:cNvSpPr>
          <p:nvPr/>
        </p:nvSpPr>
        <p:spPr bwMode="auto">
          <a:xfrm rot="19800000">
            <a:off x="11174811" y="7111343"/>
            <a:ext cx="160869" cy="151587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223">
            <a:extLst>
              <a:ext uri="{FF2B5EF4-FFF2-40B4-BE49-F238E27FC236}">
                <a16:creationId xmlns:a16="http://schemas.microsoft.com/office/drawing/2014/main" id="{91539B50-88CB-EC85-283A-F58464D18ED4}"/>
              </a:ext>
            </a:extLst>
          </p:cNvPr>
          <p:cNvSpPr>
            <a:spLocks/>
          </p:cNvSpPr>
          <p:nvPr/>
        </p:nvSpPr>
        <p:spPr bwMode="auto">
          <a:xfrm rot="19800000">
            <a:off x="11256850" y="7190983"/>
            <a:ext cx="82755" cy="78887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226">
            <a:extLst>
              <a:ext uri="{FF2B5EF4-FFF2-40B4-BE49-F238E27FC236}">
                <a16:creationId xmlns:a16="http://schemas.microsoft.com/office/drawing/2014/main" id="{89115F66-950F-7348-9901-F39F45D50879}"/>
              </a:ext>
            </a:extLst>
          </p:cNvPr>
          <p:cNvSpPr>
            <a:spLocks/>
          </p:cNvSpPr>
          <p:nvPr/>
        </p:nvSpPr>
        <p:spPr bwMode="auto">
          <a:xfrm rot="19800000">
            <a:off x="11348434" y="5356605"/>
            <a:ext cx="108278" cy="9513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F8E14C97-9C8A-6B5D-2339-CE63BD63C6A1}"/>
              </a:ext>
            </a:extLst>
          </p:cNvPr>
          <p:cNvCxnSpPr>
            <a:stCxn id="29" idx="2"/>
            <a:endCxn id="38" idx="0"/>
          </p:cNvCxnSpPr>
          <p:nvPr/>
        </p:nvCxnSpPr>
        <p:spPr>
          <a:xfrm flipH="1">
            <a:off x="10394759" y="5717697"/>
            <a:ext cx="162672" cy="10832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CBB1B652-C86A-BACC-A9A2-35185A075C9E}"/>
              </a:ext>
            </a:extLst>
          </p:cNvPr>
          <p:cNvCxnSpPr>
            <a:stCxn id="29" idx="4"/>
            <a:endCxn id="43" idx="2"/>
          </p:cNvCxnSpPr>
          <p:nvPr/>
        </p:nvCxnSpPr>
        <p:spPr>
          <a:xfrm flipV="1">
            <a:off x="10633644" y="5443828"/>
            <a:ext cx="744146" cy="25728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EF080BC-A0FE-0419-2333-B8F731E5E5E3}"/>
              </a:ext>
            </a:extLst>
          </p:cNvPr>
          <p:cNvCxnSpPr>
            <a:stCxn id="49" idx="1"/>
            <a:endCxn id="56" idx="5"/>
          </p:cNvCxnSpPr>
          <p:nvPr/>
        </p:nvCxnSpPr>
        <p:spPr>
          <a:xfrm flipH="1" flipV="1">
            <a:off x="11705996" y="4886958"/>
            <a:ext cx="198718" cy="23731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A98368F-C045-0335-0330-617A993527F6}"/>
              </a:ext>
            </a:extLst>
          </p:cNvPr>
          <p:cNvCxnSpPr>
            <a:stCxn id="49" idx="5"/>
            <a:endCxn id="50" idx="3"/>
          </p:cNvCxnSpPr>
          <p:nvPr/>
        </p:nvCxnSpPr>
        <p:spPr>
          <a:xfrm flipV="1">
            <a:off x="11982785" y="3999019"/>
            <a:ext cx="136381" cy="11063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06BBD61-041F-B25F-CD6A-125654D38A7E}"/>
              </a:ext>
            </a:extLst>
          </p:cNvPr>
          <p:cNvCxnSpPr>
            <a:stCxn id="56" idx="0"/>
            <a:endCxn id="50" idx="2"/>
          </p:cNvCxnSpPr>
          <p:nvPr/>
        </p:nvCxnSpPr>
        <p:spPr>
          <a:xfrm flipV="1">
            <a:off x="11682644" y="3997777"/>
            <a:ext cx="378210" cy="8328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9CC4FD67-C3D7-6B5C-F6D0-498DFFB0CBC8}"/>
              </a:ext>
            </a:extLst>
          </p:cNvPr>
          <p:cNvCxnSpPr>
            <a:stCxn id="51" idx="5"/>
            <a:endCxn id="8" idx="2"/>
          </p:cNvCxnSpPr>
          <p:nvPr/>
        </p:nvCxnSpPr>
        <p:spPr>
          <a:xfrm flipV="1">
            <a:off x="11961533" y="2533771"/>
            <a:ext cx="205315" cy="5734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8AAE8544-6CA7-9172-DF95-9104898DCEF6}"/>
              </a:ext>
            </a:extLst>
          </p:cNvPr>
          <p:cNvCxnSpPr>
            <a:endCxn id="32" idx="2"/>
          </p:cNvCxnSpPr>
          <p:nvPr/>
        </p:nvCxnSpPr>
        <p:spPr>
          <a:xfrm flipV="1">
            <a:off x="11720491" y="2046943"/>
            <a:ext cx="515503" cy="64515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CCAB74E8-5F29-AF9F-FA17-D0B0BCD6F170}"/>
              </a:ext>
            </a:extLst>
          </p:cNvPr>
          <p:cNvCxnSpPr>
            <a:stCxn id="31" idx="4"/>
            <a:endCxn id="50" idx="1"/>
          </p:cNvCxnSpPr>
          <p:nvPr/>
        </p:nvCxnSpPr>
        <p:spPr>
          <a:xfrm>
            <a:off x="11156442" y="3198528"/>
            <a:ext cx="887566" cy="7217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426EA22F-FE6B-82C8-B587-E2C97572FC4B}"/>
              </a:ext>
            </a:extLst>
          </p:cNvPr>
          <p:cNvCxnSpPr>
            <a:stCxn id="50" idx="4"/>
          </p:cNvCxnSpPr>
          <p:nvPr/>
        </p:nvCxnSpPr>
        <p:spPr>
          <a:xfrm flipV="1">
            <a:off x="12139705" y="3913939"/>
            <a:ext cx="523841" cy="662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BBA89B78-6B8B-C892-ED0D-F9228CCCCADD}"/>
              </a:ext>
            </a:extLst>
          </p:cNvPr>
          <p:cNvCxnSpPr/>
          <p:nvPr/>
        </p:nvCxnSpPr>
        <p:spPr>
          <a:xfrm flipH="1">
            <a:off x="11471350" y="5269524"/>
            <a:ext cx="764644" cy="9498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154C8D19-8725-8622-BCFF-19500836D5A3}"/>
              </a:ext>
            </a:extLst>
          </p:cNvPr>
          <p:cNvCxnSpPr>
            <a:stCxn id="43" idx="3"/>
            <a:endCxn id="15" idx="5"/>
          </p:cNvCxnSpPr>
          <p:nvPr/>
        </p:nvCxnSpPr>
        <p:spPr>
          <a:xfrm>
            <a:off x="11425560" y="5445821"/>
            <a:ext cx="393701" cy="155924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091B931-70FC-A724-7927-E860ACBEB756}"/>
              </a:ext>
            </a:extLst>
          </p:cNvPr>
          <p:cNvCxnSpPr>
            <a:stCxn id="44" idx="3"/>
            <a:endCxn id="29" idx="5"/>
          </p:cNvCxnSpPr>
          <p:nvPr/>
        </p:nvCxnSpPr>
        <p:spPr>
          <a:xfrm flipH="1">
            <a:off x="10616143" y="4679728"/>
            <a:ext cx="603104" cy="94566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1B79EAE5-8BBC-9BB3-380C-444814A011D2}"/>
              </a:ext>
            </a:extLst>
          </p:cNvPr>
          <p:cNvCxnSpPr>
            <a:stCxn id="47" idx="4"/>
            <a:endCxn id="50" idx="2"/>
          </p:cNvCxnSpPr>
          <p:nvPr/>
        </p:nvCxnSpPr>
        <p:spPr>
          <a:xfrm>
            <a:off x="11023251" y="3968260"/>
            <a:ext cx="1037603" cy="2951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D0214F9D-0D3A-B4C9-E57B-08AE57F0E220}"/>
              </a:ext>
            </a:extLst>
          </p:cNvPr>
          <p:cNvCxnSpPr>
            <a:stCxn id="44" idx="4"/>
            <a:endCxn id="56" idx="2"/>
          </p:cNvCxnSpPr>
          <p:nvPr/>
        </p:nvCxnSpPr>
        <p:spPr>
          <a:xfrm>
            <a:off x="11238535" y="4661429"/>
            <a:ext cx="411084" cy="20217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B01378DA-4D90-AB0F-EA7B-2D36D61F43CE}"/>
              </a:ext>
            </a:extLst>
          </p:cNvPr>
          <p:cNvCxnSpPr>
            <a:stCxn id="51" idx="4"/>
            <a:endCxn id="50" idx="0"/>
          </p:cNvCxnSpPr>
          <p:nvPr/>
        </p:nvCxnSpPr>
        <p:spPr>
          <a:xfrm>
            <a:off x="11973039" y="3160187"/>
            <a:ext cx="90199" cy="74196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48467972-B09E-53C9-5E32-DA4C43980304}"/>
              </a:ext>
            </a:extLst>
          </p:cNvPr>
          <p:cNvCxnSpPr>
            <a:stCxn id="48" idx="3"/>
            <a:endCxn id="51" idx="0"/>
          </p:cNvCxnSpPr>
          <p:nvPr/>
        </p:nvCxnSpPr>
        <p:spPr>
          <a:xfrm>
            <a:off x="11710016" y="2736112"/>
            <a:ext cx="210795" cy="37077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D32B0BFE-4BEE-F1C8-FB87-03414C80FD41}"/>
              </a:ext>
            </a:extLst>
          </p:cNvPr>
          <p:cNvCxnSpPr>
            <a:stCxn id="56" idx="4"/>
            <a:endCxn id="43" idx="5"/>
          </p:cNvCxnSpPr>
          <p:nvPr/>
        </p:nvCxnSpPr>
        <p:spPr>
          <a:xfrm flipH="1">
            <a:off x="11427356" y="4896631"/>
            <a:ext cx="255288" cy="46788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88540460-0245-A896-FF0C-1DE5719FC4E7}"/>
              </a:ext>
            </a:extLst>
          </p:cNvPr>
          <p:cNvCxnSpPr>
            <a:endCxn id="38" idx="5"/>
          </p:cNvCxnSpPr>
          <p:nvPr/>
        </p:nvCxnSpPr>
        <p:spPr>
          <a:xfrm flipH="1">
            <a:off x="10472089" y="6243411"/>
            <a:ext cx="459142" cy="55936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A23F25AF-314D-49CD-39B7-491ACD921ECF}"/>
              </a:ext>
            </a:extLst>
          </p:cNvPr>
          <p:cNvCxnSpPr>
            <a:stCxn id="15" idx="5"/>
            <a:endCxn id="33" idx="4"/>
          </p:cNvCxnSpPr>
          <p:nvPr/>
        </p:nvCxnSpPr>
        <p:spPr>
          <a:xfrm flipH="1" flipV="1">
            <a:off x="11037097" y="6250944"/>
            <a:ext cx="782164" cy="7541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C010C4BC-7F96-B46F-3D75-38EAEF9AA291}"/>
              </a:ext>
            </a:extLst>
          </p:cNvPr>
          <p:cNvCxnSpPr>
            <a:stCxn id="29" idx="3"/>
            <a:endCxn id="33" idx="0"/>
          </p:cNvCxnSpPr>
          <p:nvPr/>
        </p:nvCxnSpPr>
        <p:spPr>
          <a:xfrm>
            <a:off x="10614400" y="5719373"/>
            <a:ext cx="365320" cy="471370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312225E5-12CA-6B6C-2F20-8AA9BA92D164}"/>
              </a:ext>
            </a:extLst>
          </p:cNvPr>
          <p:cNvCxnSpPr>
            <a:stCxn id="43" idx="4"/>
            <a:endCxn id="16" idx="1"/>
          </p:cNvCxnSpPr>
          <p:nvPr/>
        </p:nvCxnSpPr>
        <p:spPr>
          <a:xfrm>
            <a:off x="11441889" y="5430057"/>
            <a:ext cx="590459" cy="22320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0C97C41D-1FF3-1807-D7C0-9A9EE900FB38}"/>
              </a:ext>
            </a:extLst>
          </p:cNvPr>
          <p:cNvCxnSpPr>
            <a:stCxn id="43" idx="2"/>
            <a:endCxn id="33" idx="5"/>
          </p:cNvCxnSpPr>
          <p:nvPr/>
        </p:nvCxnSpPr>
        <p:spPr>
          <a:xfrm flipH="1">
            <a:off x="11023263" y="5443828"/>
            <a:ext cx="354527" cy="74809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DD075826-9CD7-E403-CBBC-DA489021471A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9E2E379-0002-69B8-BE6D-9579C7C6654F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EC16F3C-1502-E578-CFA9-73D16883B0B2}"/>
              </a:ext>
            </a:extLst>
          </p:cNvPr>
          <p:cNvSpPr/>
          <p:nvPr/>
        </p:nvSpPr>
        <p:spPr>
          <a:xfrm>
            <a:off x="1905923" y="485797"/>
            <a:ext cx="6962774" cy="69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对</a:t>
            </a:r>
            <a:r>
              <a:rPr lang="zh-CN" altLang="en-CN" sz="2000" dirty="0"/>
              <a:t>每个蔟</a:t>
            </a:r>
            <a:r>
              <a:rPr lang="zh-CN" altLang="en-US" sz="2000" dirty="0"/>
              <a:t>求相关推文的平均情感得分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B613D-F0C6-0BD2-9853-7945B9E14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" r="965"/>
          <a:stretch/>
        </p:blipFill>
        <p:spPr>
          <a:xfrm>
            <a:off x="1940235" y="1184064"/>
            <a:ext cx="7855084" cy="4357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E8121-FC97-F8FA-7809-1D324183863F}"/>
              </a:ext>
            </a:extLst>
          </p:cNvPr>
          <p:cNvSpPr txBox="1"/>
          <p:nvPr/>
        </p:nvSpPr>
        <p:spPr>
          <a:xfrm>
            <a:off x="1686456" y="5926826"/>
            <a:ext cx="9010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：国际合作（东盟、中国等）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：拜登总统与拉美事务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：奥运会与残奥会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：乌克兰战争与国际援助。  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：大熊猫外交与动物园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：以色列及中东安全问题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：中美关系与文化交流         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：美国选举与英文教育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：全球话题</a:t>
            </a:r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61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  <p:bldP spid="32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16" grpId="0" animBg="1"/>
      <p:bldP spid="17" grpId="0" animBg="1"/>
      <p:bldP spid="29" grpId="0" animBg="1"/>
      <p:bldP spid="33" grpId="0" animBg="1"/>
      <p:bldP spid="38" grpId="0" animBg="1"/>
      <p:bldP spid="43" grpId="0" animBg="1"/>
      <p:bldP spid="60" grpId="0"/>
      <p:bldP spid="60" grpId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95607-01E5-C991-6B1A-1FEB4A56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91">
            <a:extLst>
              <a:ext uri="{FF2B5EF4-FFF2-40B4-BE49-F238E27FC236}">
                <a16:creationId xmlns:a16="http://schemas.microsoft.com/office/drawing/2014/main" id="{E40CA80B-72FA-5316-1245-4C5100E22BA8}"/>
              </a:ext>
            </a:extLst>
          </p:cNvPr>
          <p:cNvSpPr>
            <a:spLocks/>
          </p:cNvSpPr>
          <p:nvPr/>
        </p:nvSpPr>
        <p:spPr bwMode="auto">
          <a:xfrm rot="19800000">
            <a:off x="12144884" y="2466892"/>
            <a:ext cx="83822" cy="72470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196">
            <a:extLst>
              <a:ext uri="{FF2B5EF4-FFF2-40B4-BE49-F238E27FC236}">
                <a16:creationId xmlns:a16="http://schemas.microsoft.com/office/drawing/2014/main" id="{4799E3DD-0AF3-60EF-CC55-9E89914364BC}"/>
              </a:ext>
            </a:extLst>
          </p:cNvPr>
          <p:cNvSpPr>
            <a:spLocks/>
          </p:cNvSpPr>
          <p:nvPr/>
        </p:nvSpPr>
        <p:spPr bwMode="auto">
          <a:xfrm rot="19800000">
            <a:off x="13255339" y="2407262"/>
            <a:ext cx="115237" cy="100544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202">
            <a:extLst>
              <a:ext uri="{FF2B5EF4-FFF2-40B4-BE49-F238E27FC236}">
                <a16:creationId xmlns:a16="http://schemas.microsoft.com/office/drawing/2014/main" id="{0024114B-1CD3-F7E8-494E-BEC8FD15BEFE}"/>
              </a:ext>
            </a:extLst>
          </p:cNvPr>
          <p:cNvSpPr>
            <a:spLocks/>
          </p:cNvSpPr>
          <p:nvPr/>
        </p:nvSpPr>
        <p:spPr bwMode="auto">
          <a:xfrm rot="19800000">
            <a:off x="12233397" y="3024045"/>
            <a:ext cx="71153" cy="62646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13">
            <a:extLst>
              <a:ext uri="{FF2B5EF4-FFF2-40B4-BE49-F238E27FC236}">
                <a16:creationId xmlns:a16="http://schemas.microsoft.com/office/drawing/2014/main" id="{080CA679-622C-A536-3F17-EDF5AD4071F7}"/>
              </a:ext>
            </a:extLst>
          </p:cNvPr>
          <p:cNvSpPr>
            <a:spLocks/>
          </p:cNvSpPr>
          <p:nvPr/>
        </p:nvSpPr>
        <p:spPr bwMode="auto">
          <a:xfrm rot="19800000">
            <a:off x="11510194" y="1829467"/>
            <a:ext cx="125732" cy="109142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14">
            <a:extLst>
              <a:ext uri="{FF2B5EF4-FFF2-40B4-BE49-F238E27FC236}">
                <a16:creationId xmlns:a16="http://schemas.microsoft.com/office/drawing/2014/main" id="{CF6A8401-B6A5-30DC-0419-BB787E6120D4}"/>
              </a:ext>
            </a:extLst>
          </p:cNvPr>
          <p:cNvSpPr>
            <a:spLocks/>
          </p:cNvSpPr>
          <p:nvPr/>
        </p:nvSpPr>
        <p:spPr bwMode="auto">
          <a:xfrm rot="19800000">
            <a:off x="11048119" y="3114373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215">
            <a:extLst>
              <a:ext uri="{FF2B5EF4-FFF2-40B4-BE49-F238E27FC236}">
                <a16:creationId xmlns:a16="http://schemas.microsoft.com/office/drawing/2014/main" id="{C7CC8E11-5AE5-CFB2-968A-4A5001D0C604}"/>
              </a:ext>
            </a:extLst>
          </p:cNvPr>
          <p:cNvSpPr>
            <a:spLocks/>
          </p:cNvSpPr>
          <p:nvPr/>
        </p:nvSpPr>
        <p:spPr bwMode="auto">
          <a:xfrm rot="19800000">
            <a:off x="12209629" y="1968191"/>
            <a:ext cx="96918" cy="8556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227">
            <a:extLst>
              <a:ext uri="{FF2B5EF4-FFF2-40B4-BE49-F238E27FC236}">
                <a16:creationId xmlns:a16="http://schemas.microsoft.com/office/drawing/2014/main" id="{E1F4CA9A-A9E8-A0FA-3166-5DAC559B0BE0}"/>
              </a:ext>
            </a:extLst>
          </p:cNvPr>
          <p:cNvSpPr>
            <a:spLocks/>
          </p:cNvSpPr>
          <p:nvPr/>
        </p:nvSpPr>
        <p:spPr bwMode="auto">
          <a:xfrm rot="19800000">
            <a:off x="11128768" y="4577490"/>
            <a:ext cx="126168" cy="10957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230">
            <a:extLst>
              <a:ext uri="{FF2B5EF4-FFF2-40B4-BE49-F238E27FC236}">
                <a16:creationId xmlns:a16="http://schemas.microsoft.com/office/drawing/2014/main" id="{B4C1D0C1-E4DC-9CED-DB67-13DAA86C237C}"/>
              </a:ext>
            </a:extLst>
          </p:cNvPr>
          <p:cNvSpPr>
            <a:spLocks/>
          </p:cNvSpPr>
          <p:nvPr/>
        </p:nvSpPr>
        <p:spPr bwMode="auto">
          <a:xfrm rot="19800000">
            <a:off x="10970124" y="3928092"/>
            <a:ext cx="60682" cy="52825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231">
            <a:extLst>
              <a:ext uri="{FF2B5EF4-FFF2-40B4-BE49-F238E27FC236}">
                <a16:creationId xmlns:a16="http://schemas.microsoft.com/office/drawing/2014/main" id="{5A2C1FB2-A0BA-76AC-92E4-9BFD317FCDF2}"/>
              </a:ext>
            </a:extLst>
          </p:cNvPr>
          <p:cNvSpPr>
            <a:spLocks/>
          </p:cNvSpPr>
          <p:nvPr/>
        </p:nvSpPr>
        <p:spPr bwMode="auto">
          <a:xfrm rot="19800000">
            <a:off x="11666905" y="2686826"/>
            <a:ext cx="59810" cy="52825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Freeform 232">
            <a:extLst>
              <a:ext uri="{FF2B5EF4-FFF2-40B4-BE49-F238E27FC236}">
                <a16:creationId xmlns:a16="http://schemas.microsoft.com/office/drawing/2014/main" id="{64FF1861-F23F-9B54-58A9-DF49F8AA73BA}"/>
              </a:ext>
            </a:extLst>
          </p:cNvPr>
          <p:cNvSpPr>
            <a:spLocks/>
          </p:cNvSpPr>
          <p:nvPr/>
        </p:nvSpPr>
        <p:spPr bwMode="auto">
          <a:xfrm rot="19800000">
            <a:off x="11887896" y="5096935"/>
            <a:ext cx="128475" cy="113135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Freeform 233">
            <a:extLst>
              <a:ext uri="{FF2B5EF4-FFF2-40B4-BE49-F238E27FC236}">
                <a16:creationId xmlns:a16="http://schemas.microsoft.com/office/drawing/2014/main" id="{2CDCA345-78CF-CFE0-50DD-5B46E28B53C0}"/>
              </a:ext>
            </a:extLst>
          </p:cNvPr>
          <p:cNvSpPr>
            <a:spLocks/>
          </p:cNvSpPr>
          <p:nvPr/>
        </p:nvSpPr>
        <p:spPr bwMode="auto">
          <a:xfrm rot="19800000">
            <a:off x="12027619" y="3894277"/>
            <a:ext cx="128475" cy="111857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Freeform 234">
            <a:extLst>
              <a:ext uri="{FF2B5EF4-FFF2-40B4-BE49-F238E27FC236}">
                <a16:creationId xmlns:a16="http://schemas.microsoft.com/office/drawing/2014/main" id="{FD8C9AD6-C645-43A7-511C-D6C660752A64}"/>
              </a:ext>
            </a:extLst>
          </p:cNvPr>
          <p:cNvSpPr>
            <a:spLocks/>
          </p:cNvSpPr>
          <p:nvPr/>
        </p:nvSpPr>
        <p:spPr bwMode="auto">
          <a:xfrm rot="19800000">
            <a:off x="11896483" y="3101515"/>
            <a:ext cx="87750" cy="76400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65C2129-F41E-5DBE-3BC8-394252114AD6}"/>
              </a:ext>
            </a:extLst>
          </p:cNvPr>
          <p:cNvSpPr/>
          <p:nvPr/>
        </p:nvSpPr>
        <p:spPr>
          <a:xfrm>
            <a:off x="11649619" y="4830581"/>
            <a:ext cx="66050" cy="66050"/>
          </a:xfrm>
          <a:prstGeom prst="ellipse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BBC888A-0EC5-C78D-E9CB-8D4B440159DF}"/>
              </a:ext>
            </a:extLst>
          </p:cNvPr>
          <p:cNvCxnSpPr>
            <a:stCxn id="17" idx="4"/>
            <a:endCxn id="16" idx="5"/>
          </p:cNvCxnSpPr>
          <p:nvPr/>
        </p:nvCxnSpPr>
        <p:spPr>
          <a:xfrm flipV="1">
            <a:off x="12060431" y="5636749"/>
            <a:ext cx="40730" cy="864868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433646B-B95E-3149-7F94-B1393D6D6A24}"/>
              </a:ext>
            </a:extLst>
          </p:cNvPr>
          <p:cNvCxnSpPr>
            <a:stCxn id="47" idx="3"/>
            <a:endCxn id="44" idx="5"/>
          </p:cNvCxnSpPr>
          <p:nvPr/>
        </p:nvCxnSpPr>
        <p:spPr>
          <a:xfrm>
            <a:off x="11014116" y="3977121"/>
            <a:ext cx="206908" cy="608473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8C83758-936A-734E-3E7E-865324E3E4A5}"/>
              </a:ext>
            </a:extLst>
          </p:cNvPr>
          <p:cNvCxnSpPr>
            <a:stCxn id="31" idx="2"/>
            <a:endCxn id="47" idx="0"/>
          </p:cNvCxnSpPr>
          <p:nvPr/>
        </p:nvCxnSpPr>
        <p:spPr>
          <a:xfrm flipH="1">
            <a:off x="10987704" y="3215492"/>
            <a:ext cx="93935" cy="71588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F54055DA-3F63-E4C0-0F8C-5CACAC9FE2FA}"/>
              </a:ext>
            </a:extLst>
          </p:cNvPr>
          <p:cNvCxnSpPr>
            <a:stCxn id="51" idx="1"/>
            <a:endCxn id="31" idx="5"/>
          </p:cNvCxnSpPr>
          <p:nvPr/>
        </p:nvCxnSpPr>
        <p:spPr>
          <a:xfrm flipH="1">
            <a:off x="11140351" y="3119243"/>
            <a:ext cx="767326" cy="394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98">
            <a:extLst>
              <a:ext uri="{FF2B5EF4-FFF2-40B4-BE49-F238E27FC236}">
                <a16:creationId xmlns:a16="http://schemas.microsoft.com/office/drawing/2014/main" id="{0142BBDB-17A4-9B14-82BA-8A5D63EF5DC3}"/>
              </a:ext>
            </a:extLst>
          </p:cNvPr>
          <p:cNvSpPr>
            <a:spLocks/>
          </p:cNvSpPr>
          <p:nvPr/>
        </p:nvSpPr>
        <p:spPr bwMode="auto">
          <a:xfrm rot="19800000">
            <a:off x="11735841" y="6996073"/>
            <a:ext cx="115237" cy="100544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99">
            <a:extLst>
              <a:ext uri="{FF2B5EF4-FFF2-40B4-BE49-F238E27FC236}">
                <a16:creationId xmlns:a16="http://schemas.microsoft.com/office/drawing/2014/main" id="{8230E766-2410-EA42-F05A-559E92E25933}"/>
              </a:ext>
            </a:extLst>
          </p:cNvPr>
          <p:cNvSpPr>
            <a:spLocks/>
          </p:cNvSpPr>
          <p:nvPr/>
        </p:nvSpPr>
        <p:spPr bwMode="auto">
          <a:xfrm rot="19800000">
            <a:off x="12018541" y="5629855"/>
            <a:ext cx="113692" cy="100544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200">
            <a:extLst>
              <a:ext uri="{FF2B5EF4-FFF2-40B4-BE49-F238E27FC236}">
                <a16:creationId xmlns:a16="http://schemas.microsoft.com/office/drawing/2014/main" id="{24FD3FBA-1133-852D-57C8-D21827B70B00}"/>
              </a:ext>
            </a:extLst>
          </p:cNvPr>
          <p:cNvSpPr>
            <a:spLocks/>
          </p:cNvSpPr>
          <p:nvPr/>
        </p:nvSpPr>
        <p:spPr bwMode="auto">
          <a:xfrm rot="19800000">
            <a:off x="11968148" y="6431976"/>
            <a:ext cx="104410" cy="92037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12">
            <a:extLst>
              <a:ext uri="{FF2B5EF4-FFF2-40B4-BE49-F238E27FC236}">
                <a16:creationId xmlns:a16="http://schemas.microsoft.com/office/drawing/2014/main" id="{C01C7B14-CC83-5B1C-2326-21EEA0605B0E}"/>
              </a:ext>
            </a:extLst>
          </p:cNvPr>
          <p:cNvSpPr>
            <a:spLocks/>
          </p:cNvSpPr>
          <p:nvPr/>
        </p:nvSpPr>
        <p:spPr bwMode="auto">
          <a:xfrm rot="19800000">
            <a:off x="10523911" y="5616578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216">
            <a:extLst>
              <a:ext uri="{FF2B5EF4-FFF2-40B4-BE49-F238E27FC236}">
                <a16:creationId xmlns:a16="http://schemas.microsoft.com/office/drawing/2014/main" id="{1323BD44-96DD-00F7-1D4F-0A4E681E8DBA}"/>
              </a:ext>
            </a:extLst>
          </p:cNvPr>
          <p:cNvSpPr>
            <a:spLocks/>
          </p:cNvSpPr>
          <p:nvPr/>
        </p:nvSpPr>
        <p:spPr bwMode="auto">
          <a:xfrm rot="19800000">
            <a:off x="10952762" y="6184982"/>
            <a:ext cx="96918" cy="86005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221">
            <a:extLst>
              <a:ext uri="{FF2B5EF4-FFF2-40B4-BE49-F238E27FC236}">
                <a16:creationId xmlns:a16="http://schemas.microsoft.com/office/drawing/2014/main" id="{14002D80-B593-0DEE-7ACE-4E32D7B1EF52}"/>
              </a:ext>
            </a:extLst>
          </p:cNvPr>
          <p:cNvSpPr>
            <a:spLocks/>
          </p:cNvSpPr>
          <p:nvPr/>
        </p:nvSpPr>
        <p:spPr bwMode="auto">
          <a:xfrm rot="19800000">
            <a:off x="10346035" y="6790890"/>
            <a:ext cx="172469" cy="150042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222">
            <a:extLst>
              <a:ext uri="{FF2B5EF4-FFF2-40B4-BE49-F238E27FC236}">
                <a16:creationId xmlns:a16="http://schemas.microsoft.com/office/drawing/2014/main" id="{1184D11F-EEF8-51FE-D872-09B66A7485F9}"/>
              </a:ext>
            </a:extLst>
          </p:cNvPr>
          <p:cNvSpPr>
            <a:spLocks noEditPoints="1"/>
          </p:cNvSpPr>
          <p:nvPr/>
        </p:nvSpPr>
        <p:spPr bwMode="auto">
          <a:xfrm rot="19800000">
            <a:off x="11174811" y="7111343"/>
            <a:ext cx="160869" cy="151587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223">
            <a:extLst>
              <a:ext uri="{FF2B5EF4-FFF2-40B4-BE49-F238E27FC236}">
                <a16:creationId xmlns:a16="http://schemas.microsoft.com/office/drawing/2014/main" id="{37379ECC-3614-3484-ADBA-A71ABDB6B952}"/>
              </a:ext>
            </a:extLst>
          </p:cNvPr>
          <p:cNvSpPr>
            <a:spLocks/>
          </p:cNvSpPr>
          <p:nvPr/>
        </p:nvSpPr>
        <p:spPr bwMode="auto">
          <a:xfrm rot="19800000">
            <a:off x="11256850" y="7190983"/>
            <a:ext cx="82755" cy="78887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226">
            <a:extLst>
              <a:ext uri="{FF2B5EF4-FFF2-40B4-BE49-F238E27FC236}">
                <a16:creationId xmlns:a16="http://schemas.microsoft.com/office/drawing/2014/main" id="{D299312A-0358-CC7D-8FA3-23FCA95E9A67}"/>
              </a:ext>
            </a:extLst>
          </p:cNvPr>
          <p:cNvSpPr>
            <a:spLocks/>
          </p:cNvSpPr>
          <p:nvPr/>
        </p:nvSpPr>
        <p:spPr bwMode="auto">
          <a:xfrm rot="19800000">
            <a:off x="11348434" y="5356605"/>
            <a:ext cx="108278" cy="9513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0687484-9A18-82ED-A2B6-4D87C1844FF1}"/>
              </a:ext>
            </a:extLst>
          </p:cNvPr>
          <p:cNvCxnSpPr>
            <a:stCxn id="29" idx="2"/>
            <a:endCxn id="38" idx="0"/>
          </p:cNvCxnSpPr>
          <p:nvPr/>
        </p:nvCxnSpPr>
        <p:spPr>
          <a:xfrm flipH="1">
            <a:off x="10394759" y="5717697"/>
            <a:ext cx="162672" cy="10832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5ADD88DE-5D6C-4B92-D0E9-910A1D1CC42F}"/>
              </a:ext>
            </a:extLst>
          </p:cNvPr>
          <p:cNvCxnSpPr>
            <a:stCxn id="29" idx="4"/>
            <a:endCxn id="43" idx="2"/>
          </p:cNvCxnSpPr>
          <p:nvPr/>
        </p:nvCxnSpPr>
        <p:spPr>
          <a:xfrm flipV="1">
            <a:off x="10633644" y="5443828"/>
            <a:ext cx="744146" cy="25728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CAC07410-DB5F-0BFC-B24C-60770F414DAE}"/>
              </a:ext>
            </a:extLst>
          </p:cNvPr>
          <p:cNvCxnSpPr>
            <a:stCxn id="49" idx="1"/>
            <a:endCxn id="56" idx="5"/>
          </p:cNvCxnSpPr>
          <p:nvPr/>
        </p:nvCxnSpPr>
        <p:spPr>
          <a:xfrm flipH="1" flipV="1">
            <a:off x="11705996" y="4886958"/>
            <a:ext cx="198718" cy="23731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01C399F-D96F-D76C-019A-1A866BA59C50}"/>
              </a:ext>
            </a:extLst>
          </p:cNvPr>
          <p:cNvCxnSpPr>
            <a:stCxn id="49" idx="5"/>
            <a:endCxn id="50" idx="3"/>
          </p:cNvCxnSpPr>
          <p:nvPr/>
        </p:nvCxnSpPr>
        <p:spPr>
          <a:xfrm flipV="1">
            <a:off x="11982785" y="3999019"/>
            <a:ext cx="136381" cy="11063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DE605AEC-DED6-5F67-DDE0-CDB51936E9F9}"/>
              </a:ext>
            </a:extLst>
          </p:cNvPr>
          <p:cNvCxnSpPr>
            <a:stCxn id="56" idx="0"/>
            <a:endCxn id="50" idx="2"/>
          </p:cNvCxnSpPr>
          <p:nvPr/>
        </p:nvCxnSpPr>
        <p:spPr>
          <a:xfrm flipV="1">
            <a:off x="11682644" y="3997777"/>
            <a:ext cx="378210" cy="8328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093B31D9-CAA1-725A-FD0A-A5BCDBFEDEF8}"/>
              </a:ext>
            </a:extLst>
          </p:cNvPr>
          <p:cNvCxnSpPr>
            <a:stCxn id="51" idx="5"/>
            <a:endCxn id="8" idx="2"/>
          </p:cNvCxnSpPr>
          <p:nvPr/>
        </p:nvCxnSpPr>
        <p:spPr>
          <a:xfrm flipV="1">
            <a:off x="11961533" y="2533771"/>
            <a:ext cx="205315" cy="5734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5918CB4E-9721-8E5A-DD8F-5FD8897A61CB}"/>
              </a:ext>
            </a:extLst>
          </p:cNvPr>
          <p:cNvCxnSpPr>
            <a:endCxn id="32" idx="2"/>
          </p:cNvCxnSpPr>
          <p:nvPr/>
        </p:nvCxnSpPr>
        <p:spPr>
          <a:xfrm flipV="1">
            <a:off x="11720491" y="2046943"/>
            <a:ext cx="515503" cy="64515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B61D5AE6-2B72-806B-99EC-2861C728437D}"/>
              </a:ext>
            </a:extLst>
          </p:cNvPr>
          <p:cNvCxnSpPr>
            <a:stCxn id="31" idx="4"/>
            <a:endCxn id="50" idx="1"/>
          </p:cNvCxnSpPr>
          <p:nvPr/>
        </p:nvCxnSpPr>
        <p:spPr>
          <a:xfrm>
            <a:off x="11156442" y="3198528"/>
            <a:ext cx="887566" cy="7217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62BE252-E718-EDB7-ABED-0AF3346896FE}"/>
              </a:ext>
            </a:extLst>
          </p:cNvPr>
          <p:cNvCxnSpPr>
            <a:stCxn id="50" idx="4"/>
          </p:cNvCxnSpPr>
          <p:nvPr/>
        </p:nvCxnSpPr>
        <p:spPr>
          <a:xfrm flipV="1">
            <a:off x="12139705" y="3913939"/>
            <a:ext cx="523841" cy="662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5C18DF39-C72F-41E9-F827-7893AABD3EAE}"/>
              </a:ext>
            </a:extLst>
          </p:cNvPr>
          <p:cNvCxnSpPr/>
          <p:nvPr/>
        </p:nvCxnSpPr>
        <p:spPr>
          <a:xfrm flipH="1">
            <a:off x="11471350" y="5269524"/>
            <a:ext cx="764644" cy="9498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0719E5B0-D14E-C73B-8209-452BE902827E}"/>
              </a:ext>
            </a:extLst>
          </p:cNvPr>
          <p:cNvCxnSpPr>
            <a:stCxn id="43" idx="3"/>
            <a:endCxn id="15" idx="5"/>
          </p:cNvCxnSpPr>
          <p:nvPr/>
        </p:nvCxnSpPr>
        <p:spPr>
          <a:xfrm>
            <a:off x="11425560" y="5445821"/>
            <a:ext cx="393701" cy="155924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659BD43F-9394-96FD-1955-A3C9359E877F}"/>
              </a:ext>
            </a:extLst>
          </p:cNvPr>
          <p:cNvCxnSpPr>
            <a:stCxn id="44" idx="3"/>
            <a:endCxn id="29" idx="5"/>
          </p:cNvCxnSpPr>
          <p:nvPr/>
        </p:nvCxnSpPr>
        <p:spPr>
          <a:xfrm flipH="1">
            <a:off x="10616143" y="4679728"/>
            <a:ext cx="603104" cy="94566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AF117C10-FBB4-7DA4-2CE1-83E221B389B7}"/>
              </a:ext>
            </a:extLst>
          </p:cNvPr>
          <p:cNvCxnSpPr>
            <a:stCxn id="47" idx="4"/>
            <a:endCxn id="50" idx="2"/>
          </p:cNvCxnSpPr>
          <p:nvPr/>
        </p:nvCxnSpPr>
        <p:spPr>
          <a:xfrm>
            <a:off x="11023251" y="3968260"/>
            <a:ext cx="1037603" cy="2951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923F9E9C-4D5E-D74E-B091-27A5AB2287A4}"/>
              </a:ext>
            </a:extLst>
          </p:cNvPr>
          <p:cNvCxnSpPr>
            <a:stCxn id="44" idx="4"/>
            <a:endCxn id="56" idx="2"/>
          </p:cNvCxnSpPr>
          <p:nvPr/>
        </p:nvCxnSpPr>
        <p:spPr>
          <a:xfrm>
            <a:off x="11238535" y="4661429"/>
            <a:ext cx="411084" cy="20217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27DB9A73-DBCD-973A-AF1C-C0529C5C481E}"/>
              </a:ext>
            </a:extLst>
          </p:cNvPr>
          <p:cNvCxnSpPr>
            <a:stCxn id="51" idx="4"/>
            <a:endCxn id="50" idx="0"/>
          </p:cNvCxnSpPr>
          <p:nvPr/>
        </p:nvCxnSpPr>
        <p:spPr>
          <a:xfrm>
            <a:off x="11973039" y="3160187"/>
            <a:ext cx="90199" cy="74196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7716B9DF-67A6-D635-3EAC-9A0D5FAB48E1}"/>
              </a:ext>
            </a:extLst>
          </p:cNvPr>
          <p:cNvCxnSpPr>
            <a:stCxn id="48" idx="3"/>
            <a:endCxn id="51" idx="0"/>
          </p:cNvCxnSpPr>
          <p:nvPr/>
        </p:nvCxnSpPr>
        <p:spPr>
          <a:xfrm>
            <a:off x="11710016" y="2736112"/>
            <a:ext cx="210795" cy="37077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E6D73625-38B3-3493-76C7-3975D14A279C}"/>
              </a:ext>
            </a:extLst>
          </p:cNvPr>
          <p:cNvCxnSpPr>
            <a:stCxn id="56" idx="4"/>
            <a:endCxn id="43" idx="5"/>
          </p:cNvCxnSpPr>
          <p:nvPr/>
        </p:nvCxnSpPr>
        <p:spPr>
          <a:xfrm flipH="1">
            <a:off x="11427356" y="4896631"/>
            <a:ext cx="255288" cy="46788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4BBD0ED2-6E28-E528-454E-E904A37E4E0D}"/>
              </a:ext>
            </a:extLst>
          </p:cNvPr>
          <p:cNvCxnSpPr>
            <a:endCxn id="38" idx="5"/>
          </p:cNvCxnSpPr>
          <p:nvPr/>
        </p:nvCxnSpPr>
        <p:spPr>
          <a:xfrm flipH="1">
            <a:off x="10472089" y="6243411"/>
            <a:ext cx="459142" cy="55936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4F11DEE4-74F6-9735-E6EC-0A92D79CC604}"/>
              </a:ext>
            </a:extLst>
          </p:cNvPr>
          <p:cNvCxnSpPr>
            <a:stCxn id="15" idx="5"/>
            <a:endCxn id="33" idx="4"/>
          </p:cNvCxnSpPr>
          <p:nvPr/>
        </p:nvCxnSpPr>
        <p:spPr>
          <a:xfrm flipH="1" flipV="1">
            <a:off x="11037097" y="6250944"/>
            <a:ext cx="782164" cy="7541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70E8C6EE-16F8-7D49-8B64-BAC98C488342}"/>
              </a:ext>
            </a:extLst>
          </p:cNvPr>
          <p:cNvCxnSpPr>
            <a:stCxn id="29" idx="3"/>
            <a:endCxn id="33" idx="0"/>
          </p:cNvCxnSpPr>
          <p:nvPr/>
        </p:nvCxnSpPr>
        <p:spPr>
          <a:xfrm>
            <a:off x="10614400" y="5719373"/>
            <a:ext cx="365320" cy="471370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F16C31BC-7471-1B8C-53CD-9C508ABDA2BD}"/>
              </a:ext>
            </a:extLst>
          </p:cNvPr>
          <p:cNvCxnSpPr>
            <a:stCxn id="43" idx="4"/>
            <a:endCxn id="16" idx="1"/>
          </p:cNvCxnSpPr>
          <p:nvPr/>
        </p:nvCxnSpPr>
        <p:spPr>
          <a:xfrm>
            <a:off x="11441889" y="5430057"/>
            <a:ext cx="590459" cy="22320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876B1EAF-7107-1C7E-6592-7C70F3B7F2F7}"/>
              </a:ext>
            </a:extLst>
          </p:cNvPr>
          <p:cNvCxnSpPr>
            <a:stCxn id="43" idx="2"/>
            <a:endCxn id="33" idx="5"/>
          </p:cNvCxnSpPr>
          <p:nvPr/>
        </p:nvCxnSpPr>
        <p:spPr>
          <a:xfrm flipH="1">
            <a:off x="11023263" y="5443828"/>
            <a:ext cx="354527" cy="74809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6896D9FA-23F8-D639-8763-CA63EC1707FB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BB85920A-ACA3-5B57-2E29-640D35E273F7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EF1424F-3CEA-D2F5-1467-E2BEB2B085E4}"/>
              </a:ext>
            </a:extLst>
          </p:cNvPr>
          <p:cNvSpPr/>
          <p:nvPr/>
        </p:nvSpPr>
        <p:spPr>
          <a:xfrm>
            <a:off x="1905923" y="485797"/>
            <a:ext cx="696277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为每条推文计算与每个簇关键词的匹配次数，作为主题强度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对主题强度与平均情感进行回归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CE92F-CB9B-BECF-4A74-82521928FE46}"/>
              </a:ext>
            </a:extLst>
          </p:cNvPr>
          <p:cNvSpPr txBox="1"/>
          <p:nvPr/>
        </p:nvSpPr>
        <p:spPr>
          <a:xfrm>
            <a:off x="1686456" y="5926826"/>
            <a:ext cx="9010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：国际合作（东盟、中国等）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：拜登总统与拉美事务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：奥运会与残奥会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：乌克兰战争与国际援助。  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：大熊猫外交与动物园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：以色列及中东安全问题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：中美关系与文化交流         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：美国选举与英文教育 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簇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：全球话题</a:t>
            </a:r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077B9-C8F8-1DF2-F795-AC7D3B8F0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" b="2852"/>
          <a:stretch/>
        </p:blipFill>
        <p:spPr>
          <a:xfrm>
            <a:off x="1672939" y="1639636"/>
            <a:ext cx="8500807" cy="37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  <p:bldP spid="32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16" grpId="0" animBg="1"/>
      <p:bldP spid="17" grpId="0" animBg="1"/>
      <p:bldP spid="29" grpId="0" animBg="1"/>
      <p:bldP spid="33" grpId="0" animBg="1"/>
      <p:bldP spid="38" grpId="0" animBg="1"/>
      <p:bldP spid="43" grpId="0" animBg="1"/>
      <p:bldP spid="60" grpId="0"/>
      <p:bldP spid="60" grpId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27915" y="720575"/>
            <a:ext cx="3504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cs typeface="+mn-ea"/>
                <a:sym typeface="+mn-lt"/>
              </a:rPr>
              <a:t>CONTENT</a:t>
            </a:r>
            <a:endParaRPr lang="zh-CN" altLang="en-US" sz="5400" dirty="0">
              <a:cs typeface="+mn-ea"/>
              <a:sym typeface="+mn-lt"/>
            </a:endParaRPr>
          </a:p>
        </p:txBody>
      </p:sp>
      <p:cxnSp>
        <p:nvCxnSpPr>
          <p:cNvPr id="347" name="直接连接符 346"/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椭圆 401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3" name="椭圆 402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4" name="椭圆 403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5" name="椭圆 404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6" name="椭圆 405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7" name="椭圆 406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8" name="椭圆 407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9" name="椭圆 408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0" name="直接连接符 409"/>
          <p:cNvCxnSpPr>
            <a:stCxn id="403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endCxn id="402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402" idx="1"/>
            <a:endCxn id="414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414" idx="3"/>
            <a:endCxn id="404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椭圆 413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15" name="直接连接符 414"/>
          <p:cNvCxnSpPr>
            <a:stCxn id="404" idx="3"/>
            <a:endCxn id="417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406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椭圆 416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18" name="直接连接符 417"/>
          <p:cNvCxnSpPr>
            <a:endCxn id="420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405" idx="7"/>
            <a:endCxn id="420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椭圆 419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21" name="直接连接符 420"/>
          <p:cNvCxnSpPr>
            <a:cxnSpLocks/>
            <a:endCxn id="405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cxnSpLocks/>
            <a:stCxn id="408" idx="5"/>
            <a:endCxn id="423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椭圆 422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24" name="直接连接符 423"/>
          <p:cNvCxnSpPr>
            <a:endCxn id="407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409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本框 425"/>
          <p:cNvSpPr txBox="1"/>
          <p:nvPr/>
        </p:nvSpPr>
        <p:spPr>
          <a:xfrm>
            <a:off x="370459" y="299558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427" name="文本框 426"/>
          <p:cNvSpPr txBox="1"/>
          <p:nvPr/>
        </p:nvSpPr>
        <p:spPr>
          <a:xfrm>
            <a:off x="1823307" y="488088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428" name="文本框 427"/>
          <p:cNvSpPr txBox="1"/>
          <p:nvPr/>
        </p:nvSpPr>
        <p:spPr>
          <a:xfrm>
            <a:off x="3782335" y="281136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cs typeface="+mn-ea"/>
                <a:sym typeface="+mn-lt"/>
              </a:rPr>
              <a:t>03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429" name="文本框 428"/>
          <p:cNvSpPr txBox="1"/>
          <p:nvPr/>
        </p:nvSpPr>
        <p:spPr>
          <a:xfrm>
            <a:off x="8859652" y="460276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04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430" name="矩形 429"/>
          <p:cNvSpPr/>
          <p:nvPr/>
        </p:nvSpPr>
        <p:spPr>
          <a:xfrm>
            <a:off x="1695073" y="3031605"/>
            <a:ext cx="3309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cs typeface="+mn-ea"/>
                <a:sym typeface="+mn-lt"/>
              </a:rPr>
              <a:t>文献背景</a:t>
            </a:r>
            <a:endParaRPr lang="zh-CN" altLang="en-US" sz="2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31" name="矩形 430"/>
          <p:cNvSpPr/>
          <p:nvPr/>
        </p:nvSpPr>
        <p:spPr>
          <a:xfrm>
            <a:off x="3231569" y="489627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cs typeface="+mn-ea"/>
                <a:sym typeface="+mn-lt"/>
              </a:rPr>
              <a:t>数据获取与处理</a:t>
            </a:r>
            <a:endParaRPr lang="zh-CN" altLang="en-US" sz="2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32" name="矩形 431"/>
          <p:cNvSpPr/>
          <p:nvPr/>
        </p:nvSpPr>
        <p:spPr>
          <a:xfrm>
            <a:off x="5108826" y="284240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cs typeface="+mn-ea"/>
                <a:sym typeface="+mn-lt"/>
              </a:rPr>
              <a:t>结果分析</a:t>
            </a:r>
            <a:endParaRPr lang="zh-CN" altLang="en-US" sz="2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33" name="矩形 432"/>
          <p:cNvSpPr/>
          <p:nvPr/>
        </p:nvSpPr>
        <p:spPr>
          <a:xfrm>
            <a:off x="9354205" y="521633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cs typeface="+mn-ea"/>
                <a:sym typeface="+mn-lt"/>
              </a:rPr>
              <a:t>结论</a:t>
            </a:r>
            <a:endParaRPr lang="zh-CN" altLang="en-US" sz="2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34" name="椭圆 433"/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35" name="椭圆 434"/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73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4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162" dur="750" spd="-100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16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9" dur="750" spd="-100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6" dur="750" spd="-10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183" dur="750" spd="-100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185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7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4" grpId="0" animBg="1"/>
      <p:bldP spid="417" grpId="0" animBg="1"/>
      <p:bldP spid="420" grpId="0" animBg="1"/>
      <p:bldP spid="423" grpId="0" animBg="1"/>
      <p:bldP spid="426" grpId="0"/>
      <p:bldP spid="426" grpId="1"/>
      <p:bldP spid="426" grpId="2"/>
      <p:bldP spid="427" grpId="0"/>
      <p:bldP spid="427" grpId="1"/>
      <p:bldP spid="427" grpId="2"/>
      <p:bldP spid="428" grpId="0"/>
      <p:bldP spid="428" grpId="1"/>
      <p:bldP spid="428" grpId="2"/>
      <p:bldP spid="429" grpId="0"/>
      <p:bldP spid="429" grpId="1"/>
      <p:bldP spid="429" grpId="2"/>
      <p:bldP spid="430" grpId="0"/>
      <p:bldP spid="431" grpId="0"/>
      <p:bldP spid="432" grpId="0"/>
      <p:bldP spid="433" grpId="0"/>
      <p:bldP spid="434" grpId="0" animBg="1"/>
      <p:bldP spid="4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>
            <a:spLocks/>
          </p:cNvSpPr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5" name="Freeform 197"/>
          <p:cNvSpPr>
            <a:spLocks/>
          </p:cNvSpPr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2" name="Freeform 204"/>
          <p:cNvSpPr>
            <a:spLocks/>
          </p:cNvSpPr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Freeform 212"/>
          <p:cNvSpPr>
            <a:spLocks/>
          </p:cNvSpPr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Freeform 213"/>
          <p:cNvSpPr>
            <a:spLocks/>
          </p:cNvSpPr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Freeform 214"/>
          <p:cNvSpPr>
            <a:spLocks/>
          </p:cNvSpPr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3" name="Freeform 215"/>
          <p:cNvSpPr>
            <a:spLocks/>
          </p:cNvSpPr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5" name="Freeform 217"/>
          <p:cNvSpPr>
            <a:spLocks/>
          </p:cNvSpPr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6" name="Freeform 218"/>
          <p:cNvSpPr>
            <a:spLocks/>
          </p:cNvSpPr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7" name="Freeform 219"/>
          <p:cNvSpPr>
            <a:spLocks/>
          </p:cNvSpPr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Freeform 220"/>
          <p:cNvSpPr>
            <a:spLocks/>
          </p:cNvSpPr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Freeform 227"/>
          <p:cNvSpPr>
            <a:spLocks/>
          </p:cNvSpPr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8" name="Freeform 230"/>
          <p:cNvSpPr>
            <a:spLocks/>
          </p:cNvSpPr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9" name="Freeform 231"/>
          <p:cNvSpPr>
            <a:spLocks/>
          </p:cNvSpPr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4" name="Freeform 196"/>
          <p:cNvSpPr>
            <a:spLocks/>
          </p:cNvSpPr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4" name="Freeform 206"/>
          <p:cNvSpPr>
            <a:spLocks/>
          </p:cNvSpPr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1" name="Freeform 233"/>
          <p:cNvSpPr>
            <a:spLocks/>
          </p:cNvSpPr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6" name="Freeform 198"/>
          <p:cNvSpPr>
            <a:spLocks/>
          </p:cNvSpPr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7" name="Freeform 199"/>
          <p:cNvSpPr>
            <a:spLocks/>
          </p:cNvSpPr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8" name="Freeform 200"/>
          <p:cNvSpPr>
            <a:spLocks/>
          </p:cNvSpPr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4" name="Freeform 216"/>
          <p:cNvSpPr>
            <a:spLocks/>
          </p:cNvSpPr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9" name="Freeform 221"/>
          <p:cNvSpPr>
            <a:spLocks/>
          </p:cNvSpPr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1" name="Freeform 223"/>
          <p:cNvSpPr>
            <a:spLocks/>
          </p:cNvSpPr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0" name="Freeform 232"/>
          <p:cNvSpPr>
            <a:spLocks/>
          </p:cNvSpPr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cs typeface="+mn-ea"/>
                <a:sym typeface="+mn-lt"/>
              </a:rPr>
              <a:t>4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709536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35088" y="3766991"/>
            <a:ext cx="6051946" cy="1109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2"/>
                </a:solidFill>
                <a:cs typeface="+mn-ea"/>
                <a:sym typeface="+mn-lt"/>
              </a:rPr>
              <a:t>通过美国驻华大使馆微博博文主题与评论情感的关系，分析美驻华使馆新媒体传播策略及效应。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251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04 </a:t>
            </a:r>
            <a:r>
              <a:rPr kumimoji="1" lang="zh-CN" altLang="en-US" sz="3200" b="1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结论</a:t>
            </a:r>
          </a:p>
        </p:txBody>
      </p:sp>
      <p:cxnSp>
        <p:nvCxnSpPr>
          <p:cNvPr id="62" name="直接连接符 61"/>
          <p:cNvCxnSpPr>
            <a:cxnSpLocks/>
          </p:cNvCxnSpPr>
          <p:nvPr/>
        </p:nvCxnSpPr>
        <p:spPr>
          <a:xfrm>
            <a:off x="4778443" y="3631262"/>
            <a:ext cx="6008591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26288" y="6532948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http://www.1ppt.com/jieri/</a:t>
            </a:r>
          </a:p>
        </p:txBody>
      </p:sp>
    </p:spTree>
    <p:extLst>
      <p:ext uri="{BB962C8B-B14F-4D97-AF65-F5344CB8AC3E}">
        <p14:creationId xmlns:p14="http://schemas.microsoft.com/office/powerpoint/2010/main" val="11783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0.03889 L -1.25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25E-6 0.03842 L -1.25E-6 1.85185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0A04-CD42-10D6-166D-3557617C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>
            <a:extLst>
              <a:ext uri="{FF2B5EF4-FFF2-40B4-BE49-F238E27FC236}">
                <a16:creationId xmlns:a16="http://schemas.microsoft.com/office/drawing/2014/main" id="{8E9D7742-28C5-FB36-6453-3EBB6673ED1B}"/>
              </a:ext>
            </a:extLst>
          </p:cNvPr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974E6F-E995-1BF2-BDA2-24C2C0EAF3FA}"/>
              </a:ext>
            </a:extLst>
          </p:cNvPr>
          <p:cNvSpPr/>
          <p:nvPr/>
        </p:nvSpPr>
        <p:spPr>
          <a:xfrm>
            <a:off x="2608423" y="4842826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cs typeface="+mn-ea"/>
                <a:sym typeface="+mn-lt"/>
              </a:rPr>
              <a:t>结论</a:t>
            </a:r>
            <a:r>
              <a:rPr lang="en-US" altLang="zh-CN">
                <a:cs typeface="+mn-ea"/>
                <a:sym typeface="+mn-lt"/>
              </a:rPr>
              <a:t>3</a:t>
            </a:r>
            <a:endParaRPr lang="zh-CN" altLang="en-US" dirty="0">
              <a:solidFill>
                <a:srgbClr val="252525"/>
              </a:solidFill>
              <a:effectLst/>
              <a:cs typeface="+mn-ea"/>
              <a:sym typeface="+mn-lt"/>
            </a:endParaRPr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93A0DC50-3BEE-E882-8EF8-ABE21DE55FA5}"/>
              </a:ext>
            </a:extLst>
          </p:cNvPr>
          <p:cNvSpPr>
            <a:spLocks/>
          </p:cNvSpPr>
          <p:nvPr/>
        </p:nvSpPr>
        <p:spPr bwMode="auto">
          <a:xfrm>
            <a:off x="2758368" y="4116650"/>
            <a:ext cx="481090" cy="432309"/>
          </a:xfrm>
          <a:custGeom>
            <a:avLst/>
            <a:gdLst>
              <a:gd name="T0" fmla="*/ 48 w 286"/>
              <a:gd name="T1" fmla="*/ 0 h 257"/>
              <a:gd name="T2" fmla="*/ 96 w 286"/>
              <a:gd name="T3" fmla="*/ 80 h 257"/>
              <a:gd name="T4" fmla="*/ 64 w 286"/>
              <a:gd name="T5" fmla="*/ 80 h 257"/>
              <a:gd name="T6" fmla="*/ 64 w 286"/>
              <a:gd name="T7" fmla="*/ 177 h 257"/>
              <a:gd name="T8" fmla="*/ 64 w 286"/>
              <a:gd name="T9" fmla="*/ 185 h 257"/>
              <a:gd name="T10" fmla="*/ 68 w 286"/>
              <a:gd name="T11" fmla="*/ 193 h 257"/>
              <a:gd name="T12" fmla="*/ 72 w 286"/>
              <a:gd name="T13" fmla="*/ 199 h 257"/>
              <a:gd name="T14" fmla="*/ 78 w 286"/>
              <a:gd name="T15" fmla="*/ 205 h 257"/>
              <a:gd name="T16" fmla="*/ 86 w 286"/>
              <a:gd name="T17" fmla="*/ 207 h 257"/>
              <a:gd name="T18" fmla="*/ 96 w 286"/>
              <a:gd name="T19" fmla="*/ 209 h 257"/>
              <a:gd name="T20" fmla="*/ 104 w 286"/>
              <a:gd name="T21" fmla="*/ 207 h 257"/>
              <a:gd name="T22" fmla="*/ 112 w 286"/>
              <a:gd name="T23" fmla="*/ 205 h 257"/>
              <a:gd name="T24" fmla="*/ 118 w 286"/>
              <a:gd name="T25" fmla="*/ 199 h 257"/>
              <a:gd name="T26" fmla="*/ 122 w 286"/>
              <a:gd name="T27" fmla="*/ 193 h 257"/>
              <a:gd name="T28" fmla="*/ 126 w 286"/>
              <a:gd name="T29" fmla="*/ 185 h 257"/>
              <a:gd name="T30" fmla="*/ 128 w 286"/>
              <a:gd name="T31" fmla="*/ 177 h 257"/>
              <a:gd name="T32" fmla="*/ 128 w 286"/>
              <a:gd name="T33" fmla="*/ 80 h 257"/>
              <a:gd name="T34" fmla="*/ 132 w 286"/>
              <a:gd name="T35" fmla="*/ 54 h 257"/>
              <a:gd name="T36" fmla="*/ 146 w 286"/>
              <a:gd name="T37" fmla="*/ 34 h 257"/>
              <a:gd name="T38" fmla="*/ 166 w 286"/>
              <a:gd name="T39" fmla="*/ 20 h 257"/>
              <a:gd name="T40" fmla="*/ 190 w 286"/>
              <a:gd name="T41" fmla="*/ 16 h 257"/>
              <a:gd name="T42" fmla="*/ 216 w 286"/>
              <a:gd name="T43" fmla="*/ 20 h 257"/>
              <a:gd name="T44" fmla="*/ 236 w 286"/>
              <a:gd name="T45" fmla="*/ 34 h 257"/>
              <a:gd name="T46" fmla="*/ 250 w 286"/>
              <a:gd name="T47" fmla="*/ 54 h 257"/>
              <a:gd name="T48" fmla="*/ 254 w 286"/>
              <a:gd name="T49" fmla="*/ 80 h 257"/>
              <a:gd name="T50" fmla="*/ 254 w 286"/>
              <a:gd name="T51" fmla="*/ 177 h 257"/>
              <a:gd name="T52" fmla="*/ 286 w 286"/>
              <a:gd name="T53" fmla="*/ 177 h 257"/>
              <a:gd name="T54" fmla="*/ 238 w 286"/>
              <a:gd name="T55" fmla="*/ 257 h 257"/>
              <a:gd name="T56" fmla="*/ 190 w 286"/>
              <a:gd name="T57" fmla="*/ 177 h 257"/>
              <a:gd name="T58" fmla="*/ 222 w 286"/>
              <a:gd name="T59" fmla="*/ 177 h 257"/>
              <a:gd name="T60" fmla="*/ 222 w 286"/>
              <a:gd name="T61" fmla="*/ 80 h 257"/>
              <a:gd name="T62" fmla="*/ 222 w 286"/>
              <a:gd name="T63" fmla="*/ 72 h 257"/>
              <a:gd name="T64" fmla="*/ 218 w 286"/>
              <a:gd name="T65" fmla="*/ 64 h 257"/>
              <a:gd name="T66" fmla="*/ 214 w 286"/>
              <a:gd name="T67" fmla="*/ 58 h 257"/>
              <a:gd name="T68" fmla="*/ 208 w 286"/>
              <a:gd name="T69" fmla="*/ 52 h 257"/>
              <a:gd name="T70" fmla="*/ 200 w 286"/>
              <a:gd name="T71" fmla="*/ 50 h 257"/>
              <a:gd name="T72" fmla="*/ 190 w 286"/>
              <a:gd name="T73" fmla="*/ 48 h 257"/>
              <a:gd name="T74" fmla="*/ 182 w 286"/>
              <a:gd name="T75" fmla="*/ 50 h 257"/>
              <a:gd name="T76" fmla="*/ 174 w 286"/>
              <a:gd name="T77" fmla="*/ 52 h 257"/>
              <a:gd name="T78" fmla="*/ 168 w 286"/>
              <a:gd name="T79" fmla="*/ 58 h 257"/>
              <a:gd name="T80" fmla="*/ 164 w 286"/>
              <a:gd name="T81" fmla="*/ 64 h 257"/>
              <a:gd name="T82" fmla="*/ 160 w 286"/>
              <a:gd name="T83" fmla="*/ 72 h 257"/>
              <a:gd name="T84" fmla="*/ 158 w 286"/>
              <a:gd name="T85" fmla="*/ 80 h 257"/>
              <a:gd name="T86" fmla="*/ 158 w 286"/>
              <a:gd name="T87" fmla="*/ 177 h 257"/>
              <a:gd name="T88" fmla="*/ 154 w 286"/>
              <a:gd name="T89" fmla="*/ 201 h 257"/>
              <a:gd name="T90" fmla="*/ 140 w 286"/>
              <a:gd name="T91" fmla="*/ 221 h 257"/>
              <a:gd name="T92" fmla="*/ 120 w 286"/>
              <a:gd name="T93" fmla="*/ 235 h 257"/>
              <a:gd name="T94" fmla="*/ 96 w 286"/>
              <a:gd name="T95" fmla="*/ 241 h 257"/>
              <a:gd name="T96" fmla="*/ 70 w 286"/>
              <a:gd name="T97" fmla="*/ 235 h 257"/>
              <a:gd name="T98" fmla="*/ 50 w 286"/>
              <a:gd name="T99" fmla="*/ 221 h 257"/>
              <a:gd name="T100" fmla="*/ 36 w 286"/>
              <a:gd name="T101" fmla="*/ 201 h 257"/>
              <a:gd name="T102" fmla="*/ 32 w 286"/>
              <a:gd name="T103" fmla="*/ 177 h 257"/>
              <a:gd name="T104" fmla="*/ 32 w 286"/>
              <a:gd name="T105" fmla="*/ 80 h 257"/>
              <a:gd name="T106" fmla="*/ 0 w 286"/>
              <a:gd name="T107" fmla="*/ 80 h 257"/>
              <a:gd name="T108" fmla="*/ 48 w 286"/>
              <a:gd name="T109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86" h="257">
                <a:moveTo>
                  <a:pt x="48" y="0"/>
                </a:moveTo>
                <a:lnTo>
                  <a:pt x="96" y="80"/>
                </a:lnTo>
                <a:lnTo>
                  <a:pt x="64" y="80"/>
                </a:lnTo>
                <a:lnTo>
                  <a:pt x="64" y="177"/>
                </a:lnTo>
                <a:lnTo>
                  <a:pt x="64" y="185"/>
                </a:lnTo>
                <a:lnTo>
                  <a:pt x="68" y="193"/>
                </a:lnTo>
                <a:lnTo>
                  <a:pt x="72" y="199"/>
                </a:lnTo>
                <a:lnTo>
                  <a:pt x="78" y="205"/>
                </a:lnTo>
                <a:lnTo>
                  <a:pt x="86" y="207"/>
                </a:lnTo>
                <a:lnTo>
                  <a:pt x="96" y="209"/>
                </a:lnTo>
                <a:lnTo>
                  <a:pt x="104" y="207"/>
                </a:lnTo>
                <a:lnTo>
                  <a:pt x="112" y="205"/>
                </a:lnTo>
                <a:lnTo>
                  <a:pt x="118" y="199"/>
                </a:lnTo>
                <a:lnTo>
                  <a:pt x="122" y="193"/>
                </a:lnTo>
                <a:lnTo>
                  <a:pt x="126" y="185"/>
                </a:lnTo>
                <a:lnTo>
                  <a:pt x="128" y="177"/>
                </a:lnTo>
                <a:lnTo>
                  <a:pt x="128" y="80"/>
                </a:lnTo>
                <a:lnTo>
                  <a:pt x="132" y="54"/>
                </a:lnTo>
                <a:lnTo>
                  <a:pt x="146" y="34"/>
                </a:lnTo>
                <a:lnTo>
                  <a:pt x="166" y="20"/>
                </a:lnTo>
                <a:lnTo>
                  <a:pt x="190" y="16"/>
                </a:lnTo>
                <a:lnTo>
                  <a:pt x="216" y="20"/>
                </a:lnTo>
                <a:lnTo>
                  <a:pt x="236" y="34"/>
                </a:lnTo>
                <a:lnTo>
                  <a:pt x="250" y="54"/>
                </a:lnTo>
                <a:lnTo>
                  <a:pt x="254" y="80"/>
                </a:lnTo>
                <a:lnTo>
                  <a:pt x="254" y="177"/>
                </a:lnTo>
                <a:lnTo>
                  <a:pt x="286" y="177"/>
                </a:lnTo>
                <a:lnTo>
                  <a:pt x="238" y="257"/>
                </a:lnTo>
                <a:lnTo>
                  <a:pt x="190" y="177"/>
                </a:lnTo>
                <a:lnTo>
                  <a:pt x="222" y="177"/>
                </a:lnTo>
                <a:lnTo>
                  <a:pt x="222" y="80"/>
                </a:lnTo>
                <a:lnTo>
                  <a:pt x="222" y="72"/>
                </a:lnTo>
                <a:lnTo>
                  <a:pt x="218" y="64"/>
                </a:lnTo>
                <a:lnTo>
                  <a:pt x="214" y="58"/>
                </a:lnTo>
                <a:lnTo>
                  <a:pt x="208" y="52"/>
                </a:lnTo>
                <a:lnTo>
                  <a:pt x="200" y="50"/>
                </a:lnTo>
                <a:lnTo>
                  <a:pt x="190" y="48"/>
                </a:lnTo>
                <a:lnTo>
                  <a:pt x="182" y="50"/>
                </a:lnTo>
                <a:lnTo>
                  <a:pt x="174" y="52"/>
                </a:lnTo>
                <a:lnTo>
                  <a:pt x="168" y="58"/>
                </a:lnTo>
                <a:lnTo>
                  <a:pt x="164" y="64"/>
                </a:lnTo>
                <a:lnTo>
                  <a:pt x="160" y="72"/>
                </a:lnTo>
                <a:lnTo>
                  <a:pt x="158" y="80"/>
                </a:lnTo>
                <a:lnTo>
                  <a:pt x="158" y="177"/>
                </a:lnTo>
                <a:lnTo>
                  <a:pt x="154" y="201"/>
                </a:lnTo>
                <a:lnTo>
                  <a:pt x="140" y="221"/>
                </a:lnTo>
                <a:lnTo>
                  <a:pt x="120" y="235"/>
                </a:lnTo>
                <a:lnTo>
                  <a:pt x="96" y="241"/>
                </a:lnTo>
                <a:lnTo>
                  <a:pt x="70" y="235"/>
                </a:lnTo>
                <a:lnTo>
                  <a:pt x="50" y="221"/>
                </a:lnTo>
                <a:lnTo>
                  <a:pt x="36" y="201"/>
                </a:lnTo>
                <a:lnTo>
                  <a:pt x="32" y="177"/>
                </a:lnTo>
                <a:lnTo>
                  <a:pt x="32" y="80"/>
                </a:lnTo>
                <a:lnTo>
                  <a:pt x="0" y="80"/>
                </a:lnTo>
                <a:lnTo>
                  <a:pt x="48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401FB6-2B91-4B53-8DD3-E04294BB9AE5}"/>
              </a:ext>
            </a:extLst>
          </p:cNvPr>
          <p:cNvSpPr/>
          <p:nvPr/>
        </p:nvSpPr>
        <p:spPr>
          <a:xfrm>
            <a:off x="2608423" y="270282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252525"/>
                </a:solidFill>
                <a:cs typeface="+mn-ea"/>
                <a:sym typeface="+mn-lt"/>
              </a:rPr>
              <a:t>结论</a:t>
            </a:r>
            <a:r>
              <a:rPr lang="en-US" altLang="zh-CN" dirty="0">
                <a:solidFill>
                  <a:srgbClr val="252525"/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rgbClr val="252525"/>
              </a:solidFill>
              <a:effectLst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BBADE1-2650-A934-3C11-95019F2738AA}"/>
              </a:ext>
            </a:extLst>
          </p:cNvPr>
          <p:cNvSpPr/>
          <p:nvPr/>
        </p:nvSpPr>
        <p:spPr>
          <a:xfrm>
            <a:off x="6163688" y="4834761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252525"/>
                </a:solidFill>
                <a:effectLst/>
                <a:cs typeface="+mn-ea"/>
                <a:sym typeface="+mn-lt"/>
              </a:rPr>
              <a:t>结论</a:t>
            </a:r>
            <a:r>
              <a:rPr lang="en-US" altLang="zh-CN">
                <a:solidFill>
                  <a:srgbClr val="252525"/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rgbClr val="252525"/>
              </a:solidFill>
              <a:effectLst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1B07F6-E358-B3BE-C354-5A8707F8B803}"/>
              </a:ext>
            </a:extLst>
          </p:cNvPr>
          <p:cNvSpPr/>
          <p:nvPr/>
        </p:nvSpPr>
        <p:spPr>
          <a:xfrm>
            <a:off x="6163686" y="2696406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252525"/>
                </a:solidFill>
                <a:cs typeface="+mn-ea"/>
                <a:sym typeface="+mn-lt"/>
              </a:rPr>
              <a:t>结论</a:t>
            </a:r>
            <a:r>
              <a:rPr lang="en-US" altLang="zh-CN">
                <a:solidFill>
                  <a:srgbClr val="252525"/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rgbClr val="252525"/>
              </a:solidFill>
              <a:cs typeface="+mn-ea"/>
              <a:sym typeface="+mn-lt"/>
            </a:endParaRPr>
          </a:p>
        </p:txBody>
      </p:sp>
      <p:sp>
        <p:nvSpPr>
          <p:cNvPr id="20" name="Freeform 48">
            <a:extLst>
              <a:ext uri="{FF2B5EF4-FFF2-40B4-BE49-F238E27FC236}">
                <a16:creationId xmlns:a16="http://schemas.microsoft.com/office/drawing/2014/main" id="{766C401F-9F57-0DA8-C0DB-8200D1E55FA4}"/>
              </a:ext>
            </a:extLst>
          </p:cNvPr>
          <p:cNvSpPr>
            <a:spLocks noEditPoints="1"/>
          </p:cNvSpPr>
          <p:nvPr/>
        </p:nvSpPr>
        <p:spPr bwMode="auto">
          <a:xfrm>
            <a:off x="6208254" y="4102953"/>
            <a:ext cx="459703" cy="459703"/>
          </a:xfrm>
          <a:custGeom>
            <a:avLst/>
            <a:gdLst>
              <a:gd name="T0" fmla="*/ 203 w 385"/>
              <a:gd name="T1" fmla="*/ 166 h 385"/>
              <a:gd name="T2" fmla="*/ 211 w 385"/>
              <a:gd name="T3" fmla="*/ 170 h 385"/>
              <a:gd name="T4" fmla="*/ 213 w 385"/>
              <a:gd name="T5" fmla="*/ 172 h 385"/>
              <a:gd name="T6" fmla="*/ 219 w 385"/>
              <a:gd name="T7" fmla="*/ 184 h 385"/>
              <a:gd name="T8" fmla="*/ 219 w 385"/>
              <a:gd name="T9" fmla="*/ 200 h 385"/>
              <a:gd name="T10" fmla="*/ 209 w 385"/>
              <a:gd name="T11" fmla="*/ 214 h 385"/>
              <a:gd name="T12" fmla="*/ 193 w 385"/>
              <a:gd name="T13" fmla="*/ 220 h 385"/>
              <a:gd name="T14" fmla="*/ 178 w 385"/>
              <a:gd name="T15" fmla="*/ 216 h 385"/>
              <a:gd name="T16" fmla="*/ 172 w 385"/>
              <a:gd name="T17" fmla="*/ 212 h 385"/>
              <a:gd name="T18" fmla="*/ 168 w 385"/>
              <a:gd name="T19" fmla="*/ 206 h 385"/>
              <a:gd name="T20" fmla="*/ 104 w 385"/>
              <a:gd name="T21" fmla="*/ 104 h 385"/>
              <a:gd name="T22" fmla="*/ 201 w 385"/>
              <a:gd name="T23" fmla="*/ 0 h 385"/>
              <a:gd name="T24" fmla="*/ 243 w 385"/>
              <a:gd name="T25" fmla="*/ 6 h 385"/>
              <a:gd name="T26" fmla="*/ 315 w 385"/>
              <a:gd name="T27" fmla="*/ 46 h 385"/>
              <a:gd name="T28" fmla="*/ 365 w 385"/>
              <a:gd name="T29" fmla="*/ 110 h 385"/>
              <a:gd name="T30" fmla="*/ 385 w 385"/>
              <a:gd name="T31" fmla="*/ 192 h 385"/>
              <a:gd name="T32" fmla="*/ 365 w 385"/>
              <a:gd name="T33" fmla="*/ 276 h 385"/>
              <a:gd name="T34" fmla="*/ 313 w 385"/>
              <a:gd name="T35" fmla="*/ 343 h 385"/>
              <a:gd name="T36" fmla="*/ 237 w 385"/>
              <a:gd name="T37" fmla="*/ 379 h 385"/>
              <a:gd name="T38" fmla="*/ 148 w 385"/>
              <a:gd name="T39" fmla="*/ 379 h 385"/>
              <a:gd name="T40" fmla="*/ 72 w 385"/>
              <a:gd name="T41" fmla="*/ 343 h 385"/>
              <a:gd name="T42" fmla="*/ 20 w 385"/>
              <a:gd name="T43" fmla="*/ 276 h 385"/>
              <a:gd name="T44" fmla="*/ 0 w 385"/>
              <a:gd name="T45" fmla="*/ 192 h 385"/>
              <a:gd name="T46" fmla="*/ 16 w 385"/>
              <a:gd name="T47" fmla="*/ 116 h 385"/>
              <a:gd name="T48" fmla="*/ 58 w 385"/>
              <a:gd name="T49" fmla="*/ 54 h 385"/>
              <a:gd name="T50" fmla="*/ 46 w 385"/>
              <a:gd name="T51" fmla="*/ 94 h 385"/>
              <a:gd name="T52" fmla="*/ 20 w 385"/>
              <a:gd name="T53" fmla="*/ 156 h 385"/>
              <a:gd name="T54" fmla="*/ 20 w 385"/>
              <a:gd name="T55" fmla="*/ 232 h 385"/>
              <a:gd name="T56" fmla="*/ 54 w 385"/>
              <a:gd name="T57" fmla="*/ 302 h 385"/>
              <a:gd name="T58" fmla="*/ 114 w 385"/>
              <a:gd name="T59" fmla="*/ 351 h 385"/>
              <a:gd name="T60" fmla="*/ 193 w 385"/>
              <a:gd name="T61" fmla="*/ 369 h 385"/>
              <a:gd name="T62" fmla="*/ 269 w 385"/>
              <a:gd name="T63" fmla="*/ 351 h 385"/>
              <a:gd name="T64" fmla="*/ 329 w 385"/>
              <a:gd name="T65" fmla="*/ 302 h 385"/>
              <a:gd name="T66" fmla="*/ 363 w 385"/>
              <a:gd name="T67" fmla="*/ 232 h 385"/>
              <a:gd name="T68" fmla="*/ 363 w 385"/>
              <a:gd name="T69" fmla="*/ 146 h 385"/>
              <a:gd name="T70" fmla="*/ 319 w 385"/>
              <a:gd name="T71" fmla="*/ 70 h 385"/>
              <a:gd name="T72" fmla="*/ 245 w 385"/>
              <a:gd name="T73" fmla="*/ 24 h 385"/>
              <a:gd name="T74" fmla="*/ 201 w 385"/>
              <a:gd name="T75" fmla="*/ 88 h 385"/>
              <a:gd name="T76" fmla="*/ 185 w 385"/>
              <a:gd name="T7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5" h="385">
                <a:moveTo>
                  <a:pt x="104" y="104"/>
                </a:moveTo>
                <a:lnTo>
                  <a:pt x="203" y="166"/>
                </a:lnTo>
                <a:lnTo>
                  <a:pt x="207" y="168"/>
                </a:lnTo>
                <a:lnTo>
                  <a:pt x="211" y="170"/>
                </a:lnTo>
                <a:lnTo>
                  <a:pt x="213" y="172"/>
                </a:lnTo>
                <a:lnTo>
                  <a:pt x="213" y="172"/>
                </a:lnTo>
                <a:lnTo>
                  <a:pt x="217" y="178"/>
                </a:lnTo>
                <a:lnTo>
                  <a:pt x="219" y="184"/>
                </a:lnTo>
                <a:lnTo>
                  <a:pt x="221" y="192"/>
                </a:lnTo>
                <a:lnTo>
                  <a:pt x="219" y="200"/>
                </a:lnTo>
                <a:lnTo>
                  <a:pt x="215" y="208"/>
                </a:lnTo>
                <a:lnTo>
                  <a:pt x="209" y="214"/>
                </a:lnTo>
                <a:lnTo>
                  <a:pt x="201" y="218"/>
                </a:lnTo>
                <a:lnTo>
                  <a:pt x="193" y="220"/>
                </a:lnTo>
                <a:lnTo>
                  <a:pt x="185" y="220"/>
                </a:lnTo>
                <a:lnTo>
                  <a:pt x="178" y="216"/>
                </a:lnTo>
                <a:lnTo>
                  <a:pt x="172" y="212"/>
                </a:lnTo>
                <a:lnTo>
                  <a:pt x="172" y="212"/>
                </a:lnTo>
                <a:lnTo>
                  <a:pt x="170" y="210"/>
                </a:lnTo>
                <a:lnTo>
                  <a:pt x="168" y="206"/>
                </a:lnTo>
                <a:lnTo>
                  <a:pt x="166" y="202"/>
                </a:lnTo>
                <a:lnTo>
                  <a:pt x="104" y="104"/>
                </a:lnTo>
                <a:close/>
                <a:moveTo>
                  <a:pt x="185" y="0"/>
                </a:moveTo>
                <a:lnTo>
                  <a:pt x="201" y="0"/>
                </a:lnTo>
                <a:lnTo>
                  <a:pt x="201" y="0"/>
                </a:lnTo>
                <a:lnTo>
                  <a:pt x="243" y="6"/>
                </a:lnTo>
                <a:lnTo>
                  <a:pt x="281" y="22"/>
                </a:lnTo>
                <a:lnTo>
                  <a:pt x="315" y="46"/>
                </a:lnTo>
                <a:lnTo>
                  <a:pt x="345" y="74"/>
                </a:lnTo>
                <a:lnTo>
                  <a:pt x="365" y="110"/>
                </a:lnTo>
                <a:lnTo>
                  <a:pt x="379" y="150"/>
                </a:lnTo>
                <a:lnTo>
                  <a:pt x="385" y="192"/>
                </a:lnTo>
                <a:lnTo>
                  <a:pt x="379" y="236"/>
                </a:lnTo>
                <a:lnTo>
                  <a:pt x="365" y="276"/>
                </a:lnTo>
                <a:lnTo>
                  <a:pt x="343" y="313"/>
                </a:lnTo>
                <a:lnTo>
                  <a:pt x="313" y="343"/>
                </a:lnTo>
                <a:lnTo>
                  <a:pt x="277" y="365"/>
                </a:lnTo>
                <a:lnTo>
                  <a:pt x="237" y="379"/>
                </a:lnTo>
                <a:lnTo>
                  <a:pt x="193" y="385"/>
                </a:lnTo>
                <a:lnTo>
                  <a:pt x="148" y="379"/>
                </a:lnTo>
                <a:lnTo>
                  <a:pt x="108" y="365"/>
                </a:lnTo>
                <a:lnTo>
                  <a:pt x="72" y="343"/>
                </a:lnTo>
                <a:lnTo>
                  <a:pt x="42" y="313"/>
                </a:lnTo>
                <a:lnTo>
                  <a:pt x="20" y="276"/>
                </a:lnTo>
                <a:lnTo>
                  <a:pt x="4" y="236"/>
                </a:lnTo>
                <a:lnTo>
                  <a:pt x="0" y="192"/>
                </a:lnTo>
                <a:lnTo>
                  <a:pt x="4" y="152"/>
                </a:lnTo>
                <a:lnTo>
                  <a:pt x="16" y="116"/>
                </a:lnTo>
                <a:lnTo>
                  <a:pt x="34" y="84"/>
                </a:lnTo>
                <a:lnTo>
                  <a:pt x="58" y="54"/>
                </a:lnTo>
                <a:lnTo>
                  <a:pt x="66" y="68"/>
                </a:lnTo>
                <a:lnTo>
                  <a:pt x="46" y="94"/>
                </a:lnTo>
                <a:lnTo>
                  <a:pt x="30" y="124"/>
                </a:lnTo>
                <a:lnTo>
                  <a:pt x="20" y="156"/>
                </a:lnTo>
                <a:lnTo>
                  <a:pt x="16" y="192"/>
                </a:lnTo>
                <a:lnTo>
                  <a:pt x="20" y="232"/>
                </a:lnTo>
                <a:lnTo>
                  <a:pt x="34" y="270"/>
                </a:lnTo>
                <a:lnTo>
                  <a:pt x="54" y="302"/>
                </a:lnTo>
                <a:lnTo>
                  <a:pt x="82" y="331"/>
                </a:lnTo>
                <a:lnTo>
                  <a:pt x="114" y="351"/>
                </a:lnTo>
                <a:lnTo>
                  <a:pt x="152" y="365"/>
                </a:lnTo>
                <a:lnTo>
                  <a:pt x="193" y="369"/>
                </a:lnTo>
                <a:lnTo>
                  <a:pt x="233" y="365"/>
                </a:lnTo>
                <a:lnTo>
                  <a:pt x="269" y="351"/>
                </a:lnTo>
                <a:lnTo>
                  <a:pt x="303" y="331"/>
                </a:lnTo>
                <a:lnTo>
                  <a:pt x="329" y="302"/>
                </a:lnTo>
                <a:lnTo>
                  <a:pt x="351" y="270"/>
                </a:lnTo>
                <a:lnTo>
                  <a:pt x="363" y="232"/>
                </a:lnTo>
                <a:lnTo>
                  <a:pt x="369" y="192"/>
                </a:lnTo>
                <a:lnTo>
                  <a:pt x="363" y="146"/>
                </a:lnTo>
                <a:lnTo>
                  <a:pt x="345" y="106"/>
                </a:lnTo>
                <a:lnTo>
                  <a:pt x="319" y="70"/>
                </a:lnTo>
                <a:lnTo>
                  <a:pt x="285" y="42"/>
                </a:lnTo>
                <a:lnTo>
                  <a:pt x="245" y="24"/>
                </a:lnTo>
                <a:lnTo>
                  <a:pt x="201" y="16"/>
                </a:lnTo>
                <a:lnTo>
                  <a:pt x="201" y="88"/>
                </a:lnTo>
                <a:lnTo>
                  <a:pt x="185" y="88"/>
                </a:lnTo>
                <a:lnTo>
                  <a:pt x="185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7F530CC-ED08-3485-3C9D-7EA1326E26E6}"/>
              </a:ext>
            </a:extLst>
          </p:cNvPr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847C1E-B269-0A5D-F165-BDE431D1207B}"/>
              </a:ext>
            </a:extLst>
          </p:cNvPr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7EB5BAF-8B12-D1EF-E3B0-A1A2FE45D603}"/>
              </a:ext>
            </a:extLst>
          </p:cNvPr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2399300-02A3-5B69-9D08-87A66020811B}"/>
              </a:ext>
            </a:extLst>
          </p:cNvPr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CA46170-3067-9955-29FC-9ADB6120ECD0}"/>
              </a:ext>
            </a:extLst>
          </p:cNvPr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12762D4-CD64-316C-2569-D8D90771BE2B}"/>
              </a:ext>
            </a:extLst>
          </p:cNvPr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533572D-EB84-773A-E51C-151F11868516}"/>
              </a:ext>
            </a:extLst>
          </p:cNvPr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D33CD7D-74C3-74BB-8400-E29722026B13}"/>
              </a:ext>
            </a:extLst>
          </p:cNvPr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9AAE6F1-CDD0-12FB-DF59-88851E9E3B07}"/>
              </a:ext>
            </a:extLst>
          </p:cNvPr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8A39DBC-AE67-8676-9180-C5CA66EADE98}"/>
              </a:ext>
            </a:extLst>
          </p:cNvPr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AFE44C1-4942-886A-50D8-0D147143067A}"/>
              </a:ext>
            </a:extLst>
          </p:cNvPr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43339B-69CD-2459-32CD-952E96A39552}"/>
              </a:ext>
            </a:extLst>
          </p:cNvPr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CB1C28F-BC8D-D715-041B-7C647E8E74AD}"/>
              </a:ext>
            </a:extLst>
          </p:cNvPr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54460AD-23F9-C1D7-5DC5-97351BA9654D}"/>
              </a:ext>
            </a:extLst>
          </p:cNvPr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C198483-1977-8BCC-015A-5736AB9BEFCD}"/>
              </a:ext>
            </a:extLst>
          </p:cNvPr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888EFC3-15B1-08E2-2E1C-8F00D2CD48C1}"/>
              </a:ext>
            </a:extLst>
          </p:cNvPr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A74EB61-B95D-425E-3EAF-8A18658BB5DA}"/>
              </a:ext>
            </a:extLst>
          </p:cNvPr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F38FF12-FD69-DFD0-9CB2-FF0E14CE1B8B}"/>
              </a:ext>
            </a:extLst>
          </p:cNvPr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EF0EB5E1-8BD4-8FBE-87FE-F07A3994EFFF}"/>
              </a:ext>
            </a:extLst>
          </p:cNvPr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FD31DE4-506F-E251-DC00-1FE70B394235}"/>
              </a:ext>
            </a:extLst>
          </p:cNvPr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C611349-E27A-9EE0-B088-DDC009CFAA80}"/>
              </a:ext>
            </a:extLst>
          </p:cNvPr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A763178-22B3-F3CF-B8C1-772149AF1602}"/>
              </a:ext>
            </a:extLst>
          </p:cNvPr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FA104D34-5EB2-2823-1C55-4DC0684D0BC3}"/>
              </a:ext>
            </a:extLst>
          </p:cNvPr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F009ACF-0EA1-0690-1F9E-869D67F9650B}"/>
              </a:ext>
            </a:extLst>
          </p:cNvPr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CECA365D-3599-C66E-F6EB-A3A93A73A31C}"/>
              </a:ext>
            </a:extLst>
          </p:cNvPr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D581D10-07EB-DA56-F6E0-9C0A7C59716D}"/>
              </a:ext>
            </a:extLst>
          </p:cNvPr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4BD815C1-FF0D-71F8-02A9-E42E0EF23EC6}"/>
              </a:ext>
            </a:extLst>
          </p:cNvPr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3E5B890A-6729-DAFC-1A6D-0D28FD7CCFA2}"/>
              </a:ext>
            </a:extLst>
          </p:cNvPr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3F11415-1969-3C9E-F8CB-DDDA43CB3B6E}"/>
              </a:ext>
            </a:extLst>
          </p:cNvPr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3120D78-2181-7B90-8C32-87CC36DF6AD0}"/>
              </a:ext>
            </a:extLst>
          </p:cNvPr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2D3CE4C-6B55-AE9F-B16E-18C4484BDEDE}"/>
              </a:ext>
            </a:extLst>
          </p:cNvPr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CC87F371-602F-036E-40D5-E42263D1DEE5}"/>
              </a:ext>
            </a:extLst>
          </p:cNvPr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B100580-8288-3F45-C10D-9ECE1FE1770C}"/>
              </a:ext>
            </a:extLst>
          </p:cNvPr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20D5DB1-12C3-C1B7-877C-EC0A1D8AE8FC}"/>
              </a:ext>
            </a:extLst>
          </p:cNvPr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727A0705-55B1-522B-F7C1-C9B53A54AB48}"/>
              </a:ext>
            </a:extLst>
          </p:cNvPr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7F068C9-3F28-449E-A137-811692D360A5}"/>
              </a:ext>
            </a:extLst>
          </p:cNvPr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7D2A415-F4A6-2803-875B-06557A6AB122}"/>
              </a:ext>
            </a:extLst>
          </p:cNvPr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97DEEC1B-774F-11FB-012F-68C3E07E316A}"/>
              </a:ext>
            </a:extLst>
          </p:cNvPr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A2C3DCF-3CA1-C869-0C42-53599B86174E}"/>
              </a:ext>
            </a:extLst>
          </p:cNvPr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F5F08BF8-C99E-2F3C-744C-0B4CACC85CA6}"/>
              </a:ext>
            </a:extLst>
          </p:cNvPr>
          <p:cNvGrpSpPr/>
          <p:nvPr/>
        </p:nvGrpSpPr>
        <p:grpSpPr>
          <a:xfrm>
            <a:off x="2740332" y="2063117"/>
            <a:ext cx="481012" cy="481012"/>
            <a:chOff x="2740332" y="2568029"/>
            <a:chExt cx="481012" cy="481012"/>
          </a:xfrm>
        </p:grpSpPr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C53612E8-3526-7F1F-14F7-3114DCB324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332" y="2568029"/>
              <a:ext cx="363538" cy="365125"/>
            </a:xfrm>
            <a:custGeom>
              <a:avLst/>
              <a:gdLst>
                <a:gd name="T0" fmla="*/ 87 w 97"/>
                <a:gd name="T1" fmla="*/ 72 h 97"/>
                <a:gd name="T2" fmla="*/ 91 w 97"/>
                <a:gd name="T3" fmla="*/ 74 h 97"/>
                <a:gd name="T4" fmla="*/ 91 w 97"/>
                <a:gd name="T5" fmla="*/ 74 h 97"/>
                <a:gd name="T6" fmla="*/ 97 w 97"/>
                <a:gd name="T7" fmla="*/ 60 h 97"/>
                <a:gd name="T8" fmla="*/ 97 w 97"/>
                <a:gd name="T9" fmla="*/ 60 h 97"/>
                <a:gd name="T10" fmla="*/ 93 w 97"/>
                <a:gd name="T11" fmla="*/ 58 h 97"/>
                <a:gd name="T12" fmla="*/ 93 w 97"/>
                <a:gd name="T13" fmla="*/ 38 h 97"/>
                <a:gd name="T14" fmla="*/ 97 w 97"/>
                <a:gd name="T15" fmla="*/ 36 h 97"/>
                <a:gd name="T16" fmla="*/ 97 w 97"/>
                <a:gd name="T17" fmla="*/ 36 h 97"/>
                <a:gd name="T18" fmla="*/ 91 w 97"/>
                <a:gd name="T19" fmla="*/ 22 h 97"/>
                <a:gd name="T20" fmla="*/ 91 w 97"/>
                <a:gd name="T21" fmla="*/ 22 h 97"/>
                <a:gd name="T22" fmla="*/ 91 w 97"/>
                <a:gd name="T23" fmla="*/ 22 h 97"/>
                <a:gd name="T24" fmla="*/ 73 w 97"/>
                <a:gd name="T25" fmla="*/ 17 h 97"/>
                <a:gd name="T26" fmla="*/ 74 w 97"/>
                <a:gd name="T27" fmla="*/ 6 h 97"/>
                <a:gd name="T28" fmla="*/ 74 w 97"/>
                <a:gd name="T29" fmla="*/ 6 h 97"/>
                <a:gd name="T30" fmla="*/ 74 w 97"/>
                <a:gd name="T31" fmla="*/ 6 h 97"/>
                <a:gd name="T32" fmla="*/ 60 w 97"/>
                <a:gd name="T33" fmla="*/ 0 h 97"/>
                <a:gd name="T34" fmla="*/ 60 w 97"/>
                <a:gd name="T35" fmla="*/ 0 h 97"/>
                <a:gd name="T36" fmla="*/ 44 w 97"/>
                <a:gd name="T37" fmla="*/ 9 h 97"/>
                <a:gd name="T38" fmla="*/ 37 w 97"/>
                <a:gd name="T39" fmla="*/ 0 h 97"/>
                <a:gd name="T40" fmla="*/ 37 w 97"/>
                <a:gd name="T41" fmla="*/ 0 h 97"/>
                <a:gd name="T42" fmla="*/ 22 w 97"/>
                <a:gd name="T43" fmla="*/ 6 h 97"/>
                <a:gd name="T44" fmla="*/ 22 w 97"/>
                <a:gd name="T45" fmla="*/ 6 h 97"/>
                <a:gd name="T46" fmla="*/ 22 w 97"/>
                <a:gd name="T47" fmla="*/ 6 h 97"/>
                <a:gd name="T48" fmla="*/ 24 w 97"/>
                <a:gd name="T49" fmla="*/ 10 h 97"/>
                <a:gd name="T50" fmla="*/ 10 w 97"/>
                <a:gd name="T51" fmla="*/ 24 h 97"/>
                <a:gd name="T52" fmla="*/ 6 w 97"/>
                <a:gd name="T53" fmla="*/ 23 h 97"/>
                <a:gd name="T54" fmla="*/ 6 w 97"/>
                <a:gd name="T55" fmla="*/ 23 h 97"/>
                <a:gd name="T56" fmla="*/ 0 w 97"/>
                <a:gd name="T57" fmla="*/ 37 h 97"/>
                <a:gd name="T58" fmla="*/ 0 w 97"/>
                <a:gd name="T59" fmla="*/ 37 h 97"/>
                <a:gd name="T60" fmla="*/ 4 w 97"/>
                <a:gd name="T61" fmla="*/ 39 h 97"/>
                <a:gd name="T62" fmla="*/ 5 w 97"/>
                <a:gd name="T63" fmla="*/ 59 h 97"/>
                <a:gd name="T64" fmla="*/ 1 w 97"/>
                <a:gd name="T65" fmla="*/ 60 h 97"/>
                <a:gd name="T66" fmla="*/ 1 w 97"/>
                <a:gd name="T67" fmla="*/ 60 h 97"/>
                <a:gd name="T68" fmla="*/ 7 w 97"/>
                <a:gd name="T69" fmla="*/ 75 h 97"/>
                <a:gd name="T70" fmla="*/ 7 w 97"/>
                <a:gd name="T71" fmla="*/ 75 h 97"/>
                <a:gd name="T72" fmla="*/ 7 w 97"/>
                <a:gd name="T73" fmla="*/ 75 h 97"/>
                <a:gd name="T74" fmla="*/ 24 w 97"/>
                <a:gd name="T75" fmla="*/ 80 h 97"/>
                <a:gd name="T76" fmla="*/ 23 w 97"/>
                <a:gd name="T77" fmla="*/ 91 h 97"/>
                <a:gd name="T78" fmla="*/ 23 w 97"/>
                <a:gd name="T79" fmla="*/ 91 h 97"/>
                <a:gd name="T80" fmla="*/ 23 w 97"/>
                <a:gd name="T81" fmla="*/ 91 h 97"/>
                <a:gd name="T82" fmla="*/ 38 w 97"/>
                <a:gd name="T83" fmla="*/ 97 h 97"/>
                <a:gd name="T84" fmla="*/ 38 w 97"/>
                <a:gd name="T85" fmla="*/ 97 h 97"/>
                <a:gd name="T86" fmla="*/ 54 w 97"/>
                <a:gd name="T87" fmla="*/ 88 h 97"/>
                <a:gd name="T88" fmla="*/ 61 w 97"/>
                <a:gd name="T89" fmla="*/ 97 h 97"/>
                <a:gd name="T90" fmla="*/ 61 w 97"/>
                <a:gd name="T91" fmla="*/ 97 h 97"/>
                <a:gd name="T92" fmla="*/ 75 w 97"/>
                <a:gd name="T93" fmla="*/ 91 h 97"/>
                <a:gd name="T94" fmla="*/ 75 w 97"/>
                <a:gd name="T95" fmla="*/ 91 h 97"/>
                <a:gd name="T96" fmla="*/ 75 w 97"/>
                <a:gd name="T97" fmla="*/ 91 h 97"/>
                <a:gd name="T98" fmla="*/ 73 w 97"/>
                <a:gd name="T99" fmla="*/ 87 h 97"/>
                <a:gd name="T100" fmla="*/ 56 w 97"/>
                <a:gd name="T101" fmla="*/ 66 h 97"/>
                <a:gd name="T102" fmla="*/ 41 w 97"/>
                <a:gd name="T103" fmla="*/ 31 h 97"/>
                <a:gd name="T104" fmla="*/ 56 w 97"/>
                <a:gd name="T105" fmla="*/ 6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80" y="73"/>
                  </a:moveTo>
                  <a:cubicBezTo>
                    <a:pt x="83" y="72"/>
                    <a:pt x="85" y="72"/>
                    <a:pt x="87" y="72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88" y="55"/>
                    <a:pt x="86" y="49"/>
                    <a:pt x="89" y="44"/>
                  </a:cubicBezTo>
                  <a:cubicBezTo>
                    <a:pt x="89" y="41"/>
                    <a:pt x="91" y="39"/>
                    <a:pt x="93" y="38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25"/>
                    <a:pt x="76" y="22"/>
                    <a:pt x="73" y="17"/>
                  </a:cubicBezTo>
                  <a:cubicBezTo>
                    <a:pt x="72" y="15"/>
                    <a:pt x="72" y="12"/>
                    <a:pt x="73" y="1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5" y="9"/>
                    <a:pt x="49" y="11"/>
                    <a:pt x="44" y="9"/>
                  </a:cubicBezTo>
                  <a:cubicBezTo>
                    <a:pt x="42" y="8"/>
                    <a:pt x="40" y="6"/>
                    <a:pt x="39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7"/>
                    <a:pt x="22" y="7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6"/>
                    <a:pt x="23" y="21"/>
                    <a:pt x="17" y="24"/>
                  </a:cubicBezTo>
                  <a:cubicBezTo>
                    <a:pt x="15" y="25"/>
                    <a:pt x="13" y="25"/>
                    <a:pt x="1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1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9" y="42"/>
                    <a:pt x="11" y="48"/>
                    <a:pt x="9" y="53"/>
                  </a:cubicBezTo>
                  <a:cubicBezTo>
                    <a:pt x="8" y="56"/>
                    <a:pt x="6" y="57"/>
                    <a:pt x="5" y="59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6" y="72"/>
                    <a:pt x="22" y="75"/>
                    <a:pt x="24" y="80"/>
                  </a:cubicBezTo>
                  <a:cubicBezTo>
                    <a:pt x="25" y="82"/>
                    <a:pt x="25" y="85"/>
                    <a:pt x="25" y="87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2" y="88"/>
                    <a:pt x="48" y="86"/>
                    <a:pt x="54" y="88"/>
                  </a:cubicBezTo>
                  <a:cubicBezTo>
                    <a:pt x="56" y="89"/>
                    <a:pt x="58" y="91"/>
                    <a:pt x="59" y="93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2" y="81"/>
                    <a:pt x="75" y="75"/>
                    <a:pt x="80" y="73"/>
                  </a:cubicBezTo>
                  <a:close/>
                  <a:moveTo>
                    <a:pt x="56" y="66"/>
                  </a:moveTo>
                  <a:cubicBezTo>
                    <a:pt x="47" y="70"/>
                    <a:pt x="35" y="65"/>
                    <a:pt x="31" y="56"/>
                  </a:cubicBezTo>
                  <a:cubicBezTo>
                    <a:pt x="27" y="46"/>
                    <a:pt x="32" y="35"/>
                    <a:pt x="41" y="31"/>
                  </a:cubicBezTo>
                  <a:cubicBezTo>
                    <a:pt x="51" y="27"/>
                    <a:pt x="62" y="31"/>
                    <a:pt x="66" y="41"/>
                  </a:cubicBezTo>
                  <a:cubicBezTo>
                    <a:pt x="70" y="51"/>
                    <a:pt x="66" y="62"/>
                    <a:pt x="56" y="66"/>
                  </a:cubicBezTo>
                  <a:close/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B1F51047-7FC6-01DB-2FA5-B943615D8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7194" y="2864891"/>
              <a:ext cx="184150" cy="184150"/>
            </a:xfrm>
            <a:custGeom>
              <a:avLst/>
              <a:gdLst>
                <a:gd name="T0" fmla="*/ 49 w 49"/>
                <a:gd name="T1" fmla="*/ 29 h 49"/>
                <a:gd name="T2" fmla="*/ 49 w 49"/>
                <a:gd name="T3" fmla="*/ 20 h 49"/>
                <a:gd name="T4" fmla="*/ 43 w 49"/>
                <a:gd name="T5" fmla="*/ 20 h 49"/>
                <a:gd name="T6" fmla="*/ 41 w 49"/>
                <a:gd name="T7" fmla="*/ 15 h 49"/>
                <a:gd name="T8" fmla="*/ 45 w 49"/>
                <a:gd name="T9" fmla="*/ 11 h 49"/>
                <a:gd name="T10" fmla="*/ 38 w 49"/>
                <a:gd name="T11" fmla="*/ 4 h 49"/>
                <a:gd name="T12" fmla="*/ 34 w 49"/>
                <a:gd name="T13" fmla="*/ 8 h 49"/>
                <a:gd name="T14" fmla="*/ 29 w 49"/>
                <a:gd name="T15" fmla="*/ 5 h 49"/>
                <a:gd name="T16" fmla="*/ 29 w 49"/>
                <a:gd name="T17" fmla="*/ 0 h 49"/>
                <a:gd name="T18" fmla="*/ 19 w 49"/>
                <a:gd name="T19" fmla="*/ 0 h 49"/>
                <a:gd name="T20" fmla="*/ 19 w 49"/>
                <a:gd name="T21" fmla="*/ 5 h 49"/>
                <a:gd name="T22" fmla="*/ 14 w 49"/>
                <a:gd name="T23" fmla="*/ 8 h 49"/>
                <a:gd name="T24" fmla="*/ 10 w 49"/>
                <a:gd name="T25" fmla="*/ 4 h 49"/>
                <a:gd name="T26" fmla="*/ 3 w 49"/>
                <a:gd name="T27" fmla="*/ 11 h 49"/>
                <a:gd name="T28" fmla="*/ 7 w 49"/>
                <a:gd name="T29" fmla="*/ 15 h 49"/>
                <a:gd name="T30" fmla="*/ 5 w 49"/>
                <a:gd name="T31" fmla="*/ 20 h 49"/>
                <a:gd name="T32" fmla="*/ 0 w 49"/>
                <a:gd name="T33" fmla="*/ 20 h 49"/>
                <a:gd name="T34" fmla="*/ 0 w 49"/>
                <a:gd name="T35" fmla="*/ 29 h 49"/>
                <a:gd name="T36" fmla="*/ 5 w 49"/>
                <a:gd name="T37" fmla="*/ 29 h 49"/>
                <a:gd name="T38" fmla="*/ 7 w 49"/>
                <a:gd name="T39" fmla="*/ 35 h 49"/>
                <a:gd name="T40" fmla="*/ 3 w 49"/>
                <a:gd name="T41" fmla="*/ 38 h 49"/>
                <a:gd name="T42" fmla="*/ 10 w 49"/>
                <a:gd name="T43" fmla="*/ 45 h 49"/>
                <a:gd name="T44" fmla="*/ 14 w 49"/>
                <a:gd name="T45" fmla="*/ 41 h 49"/>
                <a:gd name="T46" fmla="*/ 19 w 49"/>
                <a:gd name="T47" fmla="*/ 43 h 49"/>
                <a:gd name="T48" fmla="*/ 19 w 49"/>
                <a:gd name="T49" fmla="*/ 49 h 49"/>
                <a:gd name="T50" fmla="*/ 29 w 49"/>
                <a:gd name="T51" fmla="*/ 49 h 49"/>
                <a:gd name="T52" fmla="*/ 29 w 49"/>
                <a:gd name="T53" fmla="*/ 43 h 49"/>
                <a:gd name="T54" fmla="*/ 34 w 49"/>
                <a:gd name="T55" fmla="*/ 41 h 49"/>
                <a:gd name="T56" fmla="*/ 38 w 49"/>
                <a:gd name="T57" fmla="*/ 45 h 49"/>
                <a:gd name="T58" fmla="*/ 45 w 49"/>
                <a:gd name="T59" fmla="*/ 38 h 49"/>
                <a:gd name="T60" fmla="*/ 41 w 49"/>
                <a:gd name="T61" fmla="*/ 34 h 49"/>
                <a:gd name="T62" fmla="*/ 43 w 49"/>
                <a:gd name="T63" fmla="*/ 29 h 49"/>
                <a:gd name="T64" fmla="*/ 49 w 49"/>
                <a:gd name="T65" fmla="*/ 29 h 49"/>
                <a:gd name="T66" fmla="*/ 24 w 49"/>
                <a:gd name="T67" fmla="*/ 32 h 49"/>
                <a:gd name="T68" fmla="*/ 17 w 49"/>
                <a:gd name="T69" fmla="*/ 24 h 49"/>
                <a:gd name="T70" fmla="*/ 24 w 49"/>
                <a:gd name="T71" fmla="*/ 17 h 49"/>
                <a:gd name="T72" fmla="*/ 31 w 49"/>
                <a:gd name="T73" fmla="*/ 24 h 49"/>
                <a:gd name="T74" fmla="*/ 24 w 49"/>
                <a:gd name="T75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49">
                  <a:moveTo>
                    <a:pt x="49" y="29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18"/>
                    <a:pt x="42" y="16"/>
                    <a:pt x="41" y="1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7"/>
                    <a:pt x="31" y="6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6" y="18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3"/>
                    <a:pt x="7" y="3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6" y="42"/>
                    <a:pt x="17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1" y="43"/>
                    <a:pt x="33" y="42"/>
                    <a:pt x="34" y="41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29"/>
                  </a:cubicBezTo>
                  <a:lnTo>
                    <a:pt x="49" y="29"/>
                  </a:lnTo>
                  <a:close/>
                  <a:moveTo>
                    <a:pt x="24" y="32"/>
                  </a:moveTo>
                  <a:cubicBezTo>
                    <a:pt x="20" y="32"/>
                    <a:pt x="17" y="28"/>
                    <a:pt x="17" y="24"/>
                  </a:cubicBezTo>
                  <a:cubicBezTo>
                    <a:pt x="17" y="20"/>
                    <a:pt x="20" y="17"/>
                    <a:pt x="24" y="17"/>
                  </a:cubicBezTo>
                  <a:cubicBezTo>
                    <a:pt x="28" y="17"/>
                    <a:pt x="31" y="20"/>
                    <a:pt x="31" y="24"/>
                  </a:cubicBezTo>
                  <a:cubicBezTo>
                    <a:pt x="31" y="28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2" name="Freeform 110">
            <a:extLst>
              <a:ext uri="{FF2B5EF4-FFF2-40B4-BE49-F238E27FC236}">
                <a16:creationId xmlns:a16="http://schemas.microsoft.com/office/drawing/2014/main" id="{074563B9-A0E2-E1B0-C093-99CF397FA29E}"/>
              </a:ext>
            </a:extLst>
          </p:cNvPr>
          <p:cNvSpPr>
            <a:spLocks noEditPoints="1"/>
          </p:cNvSpPr>
          <p:nvPr/>
        </p:nvSpPr>
        <p:spPr bwMode="auto">
          <a:xfrm>
            <a:off x="6352788" y="2104857"/>
            <a:ext cx="402779" cy="397532"/>
          </a:xfrm>
          <a:custGeom>
            <a:avLst/>
            <a:gdLst>
              <a:gd name="T0" fmla="*/ 101 w 130"/>
              <a:gd name="T1" fmla="*/ 0 h 128"/>
              <a:gd name="T2" fmla="*/ 79 w 130"/>
              <a:gd name="T3" fmla="*/ 24 h 128"/>
              <a:gd name="T4" fmla="*/ 63 w 130"/>
              <a:gd name="T5" fmla="*/ 47 h 128"/>
              <a:gd name="T6" fmla="*/ 62 w 130"/>
              <a:gd name="T7" fmla="*/ 47 h 128"/>
              <a:gd name="T8" fmla="*/ 48 w 130"/>
              <a:gd name="T9" fmla="*/ 61 h 128"/>
              <a:gd name="T10" fmla="*/ 24 w 130"/>
              <a:gd name="T11" fmla="*/ 78 h 128"/>
              <a:gd name="T12" fmla="*/ 2 w 130"/>
              <a:gd name="T13" fmla="*/ 105 h 128"/>
              <a:gd name="T14" fmla="*/ 24 w 130"/>
              <a:gd name="T15" fmla="*/ 127 h 128"/>
              <a:gd name="T16" fmla="*/ 36 w 130"/>
              <a:gd name="T17" fmla="*/ 126 h 128"/>
              <a:gd name="T18" fmla="*/ 48 w 130"/>
              <a:gd name="T19" fmla="*/ 108 h 128"/>
              <a:gd name="T20" fmla="*/ 67 w 130"/>
              <a:gd name="T21" fmla="*/ 81 h 128"/>
              <a:gd name="T22" fmla="*/ 77 w 130"/>
              <a:gd name="T23" fmla="*/ 76 h 128"/>
              <a:gd name="T24" fmla="*/ 82 w 130"/>
              <a:gd name="T25" fmla="*/ 66 h 128"/>
              <a:gd name="T26" fmla="*/ 107 w 130"/>
              <a:gd name="T27" fmla="*/ 48 h 128"/>
              <a:gd name="T28" fmla="*/ 128 w 130"/>
              <a:gd name="T29" fmla="*/ 23 h 128"/>
              <a:gd name="T30" fmla="*/ 106 w 130"/>
              <a:gd name="T31" fmla="*/ 1 h 128"/>
              <a:gd name="T32" fmla="*/ 44 w 130"/>
              <a:gd name="T33" fmla="*/ 106 h 128"/>
              <a:gd name="T34" fmla="*/ 33 w 130"/>
              <a:gd name="T35" fmla="*/ 122 h 128"/>
              <a:gd name="T36" fmla="*/ 29 w 130"/>
              <a:gd name="T37" fmla="*/ 123 h 128"/>
              <a:gd name="T38" fmla="*/ 14 w 130"/>
              <a:gd name="T39" fmla="*/ 115 h 128"/>
              <a:gd name="T40" fmla="*/ 6 w 130"/>
              <a:gd name="T41" fmla="*/ 97 h 128"/>
              <a:gd name="T42" fmla="*/ 46 w 130"/>
              <a:gd name="T43" fmla="*/ 68 h 128"/>
              <a:gd name="T44" fmla="*/ 49 w 130"/>
              <a:gd name="T45" fmla="*/ 69 h 128"/>
              <a:gd name="T46" fmla="*/ 60 w 130"/>
              <a:gd name="T47" fmla="*/ 80 h 128"/>
              <a:gd name="T48" fmla="*/ 60 w 130"/>
              <a:gd name="T49" fmla="*/ 82 h 128"/>
              <a:gd name="T50" fmla="*/ 65 w 130"/>
              <a:gd name="T51" fmla="*/ 77 h 128"/>
              <a:gd name="T52" fmla="*/ 56 w 130"/>
              <a:gd name="T53" fmla="*/ 55 h 128"/>
              <a:gd name="T54" fmla="*/ 74 w 130"/>
              <a:gd name="T55" fmla="*/ 73 h 128"/>
              <a:gd name="T56" fmla="*/ 123 w 130"/>
              <a:gd name="T57" fmla="*/ 32 h 128"/>
              <a:gd name="T58" fmla="*/ 82 w 130"/>
              <a:gd name="T59" fmla="*/ 61 h 128"/>
              <a:gd name="T60" fmla="*/ 77 w 130"/>
              <a:gd name="T61" fmla="*/ 52 h 128"/>
              <a:gd name="T62" fmla="*/ 68 w 130"/>
              <a:gd name="T63" fmla="*/ 47 h 128"/>
              <a:gd name="T64" fmla="*/ 97 w 130"/>
              <a:gd name="T65" fmla="*/ 6 h 128"/>
              <a:gd name="T66" fmla="*/ 104 w 130"/>
              <a:gd name="T67" fmla="*/ 5 h 128"/>
              <a:gd name="T68" fmla="*/ 124 w 130"/>
              <a:gd name="T69" fmla="*/ 2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0" h="128">
                <a:moveTo>
                  <a:pt x="106" y="1"/>
                </a:moveTo>
                <a:cubicBezTo>
                  <a:pt x="104" y="0"/>
                  <a:pt x="102" y="0"/>
                  <a:pt x="101" y="0"/>
                </a:cubicBezTo>
                <a:cubicBezTo>
                  <a:pt x="97" y="0"/>
                  <a:pt x="95" y="1"/>
                  <a:pt x="94" y="2"/>
                </a:cubicBezTo>
                <a:cubicBezTo>
                  <a:pt x="94" y="3"/>
                  <a:pt x="91" y="6"/>
                  <a:pt x="79" y="24"/>
                </a:cubicBezTo>
                <a:cubicBezTo>
                  <a:pt x="78" y="25"/>
                  <a:pt x="78" y="25"/>
                  <a:pt x="78" y="25"/>
                </a:cubicBezTo>
                <a:cubicBezTo>
                  <a:pt x="75" y="30"/>
                  <a:pt x="68" y="39"/>
                  <a:pt x="63" y="47"/>
                </a:cubicBezTo>
                <a:cubicBezTo>
                  <a:pt x="62" y="47"/>
                  <a:pt x="62" y="47"/>
                  <a:pt x="62" y="47"/>
                </a:cubicBezTo>
                <a:cubicBezTo>
                  <a:pt x="62" y="47"/>
                  <a:pt x="62" y="47"/>
                  <a:pt x="62" y="47"/>
                </a:cubicBezTo>
                <a:cubicBezTo>
                  <a:pt x="58" y="48"/>
                  <a:pt x="55" y="49"/>
                  <a:pt x="53" y="52"/>
                </a:cubicBezTo>
                <a:cubicBezTo>
                  <a:pt x="50" y="54"/>
                  <a:pt x="49" y="58"/>
                  <a:pt x="48" y="61"/>
                </a:cubicBezTo>
                <a:cubicBezTo>
                  <a:pt x="48" y="62"/>
                  <a:pt x="48" y="62"/>
                  <a:pt x="48" y="62"/>
                </a:cubicBezTo>
                <a:cubicBezTo>
                  <a:pt x="24" y="78"/>
                  <a:pt x="24" y="78"/>
                  <a:pt x="24" y="78"/>
                </a:cubicBezTo>
                <a:cubicBezTo>
                  <a:pt x="6" y="92"/>
                  <a:pt x="4" y="93"/>
                  <a:pt x="3" y="93"/>
                </a:cubicBezTo>
                <a:cubicBezTo>
                  <a:pt x="2" y="95"/>
                  <a:pt x="0" y="98"/>
                  <a:pt x="2" y="105"/>
                </a:cubicBezTo>
                <a:cubicBezTo>
                  <a:pt x="3" y="109"/>
                  <a:pt x="7" y="114"/>
                  <a:pt x="11" y="118"/>
                </a:cubicBezTo>
                <a:cubicBezTo>
                  <a:pt x="15" y="122"/>
                  <a:pt x="20" y="126"/>
                  <a:pt x="24" y="127"/>
                </a:cubicBezTo>
                <a:cubicBezTo>
                  <a:pt x="26" y="128"/>
                  <a:pt x="28" y="128"/>
                  <a:pt x="29" y="128"/>
                </a:cubicBezTo>
                <a:cubicBezTo>
                  <a:pt x="33" y="128"/>
                  <a:pt x="35" y="127"/>
                  <a:pt x="36" y="126"/>
                </a:cubicBezTo>
                <a:cubicBezTo>
                  <a:pt x="36" y="125"/>
                  <a:pt x="37" y="124"/>
                  <a:pt x="47" y="109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54" y="100"/>
                  <a:pt x="61" y="90"/>
                  <a:pt x="67" y="82"/>
                </a:cubicBezTo>
                <a:cubicBezTo>
                  <a:pt x="67" y="81"/>
                  <a:pt x="67" y="81"/>
                  <a:pt x="67" y="81"/>
                </a:cubicBezTo>
                <a:cubicBezTo>
                  <a:pt x="68" y="81"/>
                  <a:pt x="68" y="81"/>
                  <a:pt x="68" y="81"/>
                </a:cubicBezTo>
                <a:cubicBezTo>
                  <a:pt x="71" y="80"/>
                  <a:pt x="74" y="79"/>
                  <a:pt x="77" y="76"/>
                </a:cubicBezTo>
                <a:cubicBezTo>
                  <a:pt x="80" y="74"/>
                  <a:pt x="81" y="70"/>
                  <a:pt x="82" y="67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90" y="60"/>
                  <a:pt x="99" y="54"/>
                  <a:pt x="107" y="48"/>
                </a:cubicBezTo>
                <a:cubicBezTo>
                  <a:pt x="125" y="36"/>
                  <a:pt x="126" y="35"/>
                  <a:pt x="127" y="35"/>
                </a:cubicBezTo>
                <a:cubicBezTo>
                  <a:pt x="128" y="33"/>
                  <a:pt x="130" y="30"/>
                  <a:pt x="128" y="23"/>
                </a:cubicBezTo>
                <a:cubicBezTo>
                  <a:pt x="127" y="19"/>
                  <a:pt x="123" y="14"/>
                  <a:pt x="119" y="10"/>
                </a:cubicBezTo>
                <a:cubicBezTo>
                  <a:pt x="115" y="6"/>
                  <a:pt x="110" y="2"/>
                  <a:pt x="106" y="1"/>
                </a:cubicBezTo>
                <a:close/>
                <a:moveTo>
                  <a:pt x="60" y="82"/>
                </a:moveTo>
                <a:cubicBezTo>
                  <a:pt x="55" y="90"/>
                  <a:pt x="49" y="98"/>
                  <a:pt x="44" y="106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38" y="114"/>
                  <a:pt x="34" y="121"/>
                  <a:pt x="33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1" y="123"/>
                  <a:pt x="29" y="123"/>
                </a:cubicBezTo>
                <a:cubicBezTo>
                  <a:pt x="28" y="123"/>
                  <a:pt x="27" y="123"/>
                  <a:pt x="26" y="123"/>
                </a:cubicBezTo>
                <a:cubicBezTo>
                  <a:pt x="22" y="121"/>
                  <a:pt x="18" y="119"/>
                  <a:pt x="14" y="115"/>
                </a:cubicBezTo>
                <a:cubicBezTo>
                  <a:pt x="10" y="111"/>
                  <a:pt x="8" y="107"/>
                  <a:pt x="6" y="103"/>
                </a:cubicBezTo>
                <a:cubicBezTo>
                  <a:pt x="5" y="101"/>
                  <a:pt x="5" y="98"/>
                  <a:pt x="6" y="97"/>
                </a:cubicBezTo>
                <a:cubicBezTo>
                  <a:pt x="7" y="96"/>
                  <a:pt x="7" y="96"/>
                  <a:pt x="7" y="96"/>
                </a:cubicBezTo>
                <a:cubicBezTo>
                  <a:pt x="9" y="95"/>
                  <a:pt x="29" y="81"/>
                  <a:pt x="46" y="68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72"/>
                  <a:pt x="51" y="74"/>
                  <a:pt x="53" y="76"/>
                </a:cubicBezTo>
                <a:cubicBezTo>
                  <a:pt x="55" y="78"/>
                  <a:pt x="57" y="79"/>
                  <a:pt x="60" y="80"/>
                </a:cubicBezTo>
                <a:cubicBezTo>
                  <a:pt x="61" y="81"/>
                  <a:pt x="61" y="81"/>
                  <a:pt x="61" y="81"/>
                </a:cubicBezTo>
                <a:lnTo>
                  <a:pt x="60" y="82"/>
                </a:lnTo>
                <a:close/>
                <a:moveTo>
                  <a:pt x="74" y="73"/>
                </a:moveTo>
                <a:cubicBezTo>
                  <a:pt x="72" y="75"/>
                  <a:pt x="68" y="77"/>
                  <a:pt x="65" y="77"/>
                </a:cubicBezTo>
                <a:cubicBezTo>
                  <a:pt x="62" y="77"/>
                  <a:pt x="58" y="75"/>
                  <a:pt x="56" y="73"/>
                </a:cubicBezTo>
                <a:cubicBezTo>
                  <a:pt x="51" y="68"/>
                  <a:pt x="51" y="60"/>
                  <a:pt x="56" y="55"/>
                </a:cubicBezTo>
                <a:cubicBezTo>
                  <a:pt x="61" y="50"/>
                  <a:pt x="69" y="50"/>
                  <a:pt x="74" y="55"/>
                </a:cubicBezTo>
                <a:cubicBezTo>
                  <a:pt x="79" y="60"/>
                  <a:pt x="79" y="68"/>
                  <a:pt x="74" y="73"/>
                </a:cubicBezTo>
                <a:close/>
                <a:moveTo>
                  <a:pt x="124" y="31"/>
                </a:moveTo>
                <a:cubicBezTo>
                  <a:pt x="123" y="32"/>
                  <a:pt x="123" y="32"/>
                  <a:pt x="123" y="32"/>
                </a:cubicBezTo>
                <a:cubicBezTo>
                  <a:pt x="122" y="33"/>
                  <a:pt x="114" y="38"/>
                  <a:pt x="106" y="43"/>
                </a:cubicBezTo>
                <a:cubicBezTo>
                  <a:pt x="82" y="61"/>
                  <a:pt x="82" y="61"/>
                  <a:pt x="82" y="61"/>
                </a:cubicBezTo>
                <a:cubicBezTo>
                  <a:pt x="81" y="59"/>
                  <a:pt x="81" y="59"/>
                  <a:pt x="81" y="59"/>
                </a:cubicBezTo>
                <a:cubicBezTo>
                  <a:pt x="80" y="56"/>
                  <a:pt x="79" y="54"/>
                  <a:pt x="77" y="52"/>
                </a:cubicBezTo>
                <a:cubicBezTo>
                  <a:pt x="75" y="50"/>
                  <a:pt x="73" y="48"/>
                  <a:pt x="70" y="48"/>
                </a:cubicBezTo>
                <a:cubicBezTo>
                  <a:pt x="68" y="47"/>
                  <a:pt x="68" y="47"/>
                  <a:pt x="68" y="47"/>
                </a:cubicBezTo>
                <a:cubicBezTo>
                  <a:pt x="69" y="45"/>
                  <a:pt x="69" y="45"/>
                  <a:pt x="69" y="45"/>
                </a:cubicBezTo>
                <a:cubicBezTo>
                  <a:pt x="81" y="28"/>
                  <a:pt x="96" y="8"/>
                  <a:pt x="97" y="6"/>
                </a:cubicBezTo>
                <a:cubicBezTo>
                  <a:pt x="98" y="5"/>
                  <a:pt x="98" y="5"/>
                  <a:pt x="98" y="5"/>
                </a:cubicBezTo>
                <a:cubicBezTo>
                  <a:pt x="99" y="4"/>
                  <a:pt x="102" y="4"/>
                  <a:pt x="104" y="5"/>
                </a:cubicBezTo>
                <a:cubicBezTo>
                  <a:pt x="108" y="7"/>
                  <a:pt x="112" y="9"/>
                  <a:pt x="116" y="13"/>
                </a:cubicBezTo>
                <a:cubicBezTo>
                  <a:pt x="120" y="17"/>
                  <a:pt x="122" y="21"/>
                  <a:pt x="124" y="24"/>
                </a:cubicBezTo>
                <a:cubicBezTo>
                  <a:pt x="125" y="27"/>
                  <a:pt x="125" y="30"/>
                  <a:pt x="124" y="31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2819597-5DEC-CD56-0CF5-9A9F7B42F942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2E0C594-0781-DF06-BC3F-D48A21ED2C4D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974A23-5E42-A208-6938-ECE06B6E955A}"/>
              </a:ext>
            </a:extLst>
          </p:cNvPr>
          <p:cNvSpPr txBox="1"/>
          <p:nvPr/>
        </p:nvSpPr>
        <p:spPr>
          <a:xfrm>
            <a:off x="2192871" y="3064203"/>
            <a:ext cx="256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500" dirty="0"/>
              <a:t>美国大使馆的推文发布主要分为九个主题</a:t>
            </a:r>
            <a:r>
              <a:rPr lang="zh-CN" altLang="en-US" sz="1500" dirty="0"/>
              <a:t>，最近全球话题、以色列问题以及中美关系为最多的主题</a:t>
            </a:r>
            <a:endParaRPr lang="en-CN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BF9DF-35BA-D0AB-915D-E08714608305}"/>
              </a:ext>
            </a:extLst>
          </p:cNvPr>
          <p:cNvSpPr txBox="1"/>
          <p:nvPr/>
        </p:nvSpPr>
        <p:spPr>
          <a:xfrm>
            <a:off x="5515071" y="3061708"/>
            <a:ext cx="2778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500" dirty="0"/>
              <a:t>与以色列问题</a:t>
            </a:r>
            <a:r>
              <a:rPr lang="zh-CN" altLang="en-US" sz="1500" dirty="0"/>
              <a:t>、国际政治合作话题相关推文的评论情感最为负面，而与大熊猫外交、中美文化交流相关话题情感最积极</a:t>
            </a:r>
            <a:endParaRPr lang="en-CN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F1320-9C2F-14F4-3945-6AD9B8238587}"/>
              </a:ext>
            </a:extLst>
          </p:cNvPr>
          <p:cNvSpPr txBox="1"/>
          <p:nvPr/>
        </p:nvSpPr>
        <p:spPr>
          <a:xfrm>
            <a:off x="2100417" y="5204093"/>
            <a:ext cx="25650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500" dirty="0"/>
              <a:t>推文主题强度与评论情感回归R</a:t>
            </a:r>
            <a:r>
              <a:rPr lang="en-US" altLang="zh-CN" sz="1500" baseline="30000" dirty="0"/>
              <a:t>2</a:t>
            </a:r>
            <a:r>
              <a:rPr lang="zh-CN" altLang="en-US" sz="1500" dirty="0"/>
              <a:t>不高可能是因为数据量偏少</a:t>
            </a:r>
            <a:endParaRPr lang="en-CN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10E7B-56D8-761D-929D-8FCCB84756A4}"/>
              </a:ext>
            </a:extLst>
          </p:cNvPr>
          <p:cNvSpPr txBox="1"/>
          <p:nvPr/>
        </p:nvSpPr>
        <p:spPr>
          <a:xfrm>
            <a:off x="5499360" y="5204093"/>
            <a:ext cx="25650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500" dirty="0"/>
              <a:t>情感分析部分还存在一定问题</a:t>
            </a:r>
            <a:r>
              <a:rPr lang="zh-CN" altLang="en-US" sz="1500" dirty="0"/>
              <a:t>，特别是难以识别情绪的强度，以及区分讽刺性内容</a:t>
            </a:r>
            <a:endParaRPr lang="en-CN" sz="1500" dirty="0"/>
          </a:p>
        </p:txBody>
      </p:sp>
    </p:spTree>
    <p:extLst>
      <p:ext uri="{BB962C8B-B14F-4D97-AF65-F5344CB8AC3E}">
        <p14:creationId xmlns:p14="http://schemas.microsoft.com/office/powerpoint/2010/main" val="75315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4 3.7037E-7 L -0.06315 3.7037E-7 " pathEditMode="relative" rAng="0" ptsTypes="AA">
                                      <p:cBhvr>
                                        <p:cTn id="243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2 3.7037E-7 L -1.04167E-6 3.7037E-7 " pathEditMode="relative" rAng="0" ptsTypes="AA">
                                      <p:cBhvr>
                                        <p:cTn id="24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3981 L -3.54167E-6 0.08982 " pathEditMode="relative" rAng="0" ptsTypes="AA">
                                      <p:cBhvr>
                                        <p:cTn id="250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42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54167E-6 -0.03981 L -3.54167E-6 -2.96296E-6 " pathEditMode="relative" rAng="0" ptsTypes="AA">
                                      <p:cBhvr>
                                        <p:cTn id="25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2.96296E-6 L 0.0681 -2.96296E-6 " pathEditMode="relative" rAng="0" ptsTypes="AA">
                                      <p:cBhvr>
                                        <p:cTn id="257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2.96296E-6 L -4.79167E-6 -2.96296E-6 " pathEditMode="relative" rAng="0" ptsTypes="AA">
                                      <p:cBhvr>
                                        <p:cTn id="25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64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89 L 0 -0.07963 " pathEditMode="relative" rAng="0" ptsTypes="AA">
                                      <p:cBhvr>
                                        <p:cTn id="264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64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.03843 L 0 3.7037E-7 " pathEditMode="relative" rAng="0" ptsTypes="AA">
                                      <p:cBhvr>
                                        <p:cTn id="26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6" grpId="0"/>
      <p:bldP spid="8" grpId="0" animBg="1"/>
      <p:bldP spid="8" grpId="1" animBg="1"/>
      <p:bldP spid="8" grpId="2" animBg="1"/>
      <p:bldP spid="10" grpId="0"/>
      <p:bldP spid="14" grpId="0"/>
      <p:bldP spid="18" grpId="0"/>
      <p:bldP spid="20" grpId="0" animBg="1"/>
      <p:bldP spid="20" grpId="1" animBg="1"/>
      <p:bldP spid="20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2" grpId="0" animBg="1"/>
      <p:bldP spid="62" grpId="1" animBg="1"/>
      <p:bldP spid="62" grpId="2" animBg="1"/>
      <p:bldP spid="65" grpId="0"/>
      <p:bldP spid="6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664440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-795504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706604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721599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-792329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664440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-811379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793037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-742323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685967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-797091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20414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19431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029183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54359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11455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27317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18920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147682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2328587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2353090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108355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126184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51970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754895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2927441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1035751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1698975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921149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1029572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675680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782733" y="2768181"/>
            <a:ext cx="75203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sz="9600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Thank You</a:t>
            </a:r>
            <a:r>
              <a:rPr lang="zh-CN" altLang="en-US" sz="9600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！</a:t>
            </a:r>
            <a:endParaRPr lang="zh-CN" altLang="en-US" sz="9600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47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-2.22222E-6 C 0.18281 0.00255 0.19609 0.29954 0.29583 0.29074 C 0.39544 0.28195 0.51575 0.0831 0.60338 0.06459 C 0.69088 0.04584 0.75846 0.17408 0.82096 0.17824 C 0.88359 0.18264 0.93671 0.10533 0.97916 0.09005 C 1.022 0.07408 1.05065 0.09028 1.07981 0.1057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4.07407E-6 C 0.08945 -0.02292 0.21015 -0.075 0.30989 -0.05232 C 0.40911 -0.02963 0.50976 0.12083 0.59648 0.13541 C 0.68307 0.15 0.76419 0.03703 0.82956 0.03541 C 0.89505 0.03356 0.94713 0.14051 0.98971 0.12523 C 1.03216 0.10926 1.0513 0.09884 1.0806 0.08634 " pathEditMode="relative" rAng="0" ptsTypes="AAAAAA">
                                      <p:cBhvr>
                                        <p:cTn id="8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08333E-7 -0.00092 C 0.11536 0.02361 0.19036 -0.15717 0.28516 -0.15046 C 0.37904 -0.14352 0.47891 0.01875 0.56563 0.04051 C 0.65208 0.06204 0.7349 -0.0243 0.80417 -0.02106 C 0.87344 -0.01759 0.93867 0.07616 0.98125 0.06088 C 1.0237 0.04491 1.05495 0.02662 1.07904 -0.00185 " pathEditMode="relative" rAng="0" ptsTypes="AAAAAA">
                                      <p:cBhvr>
                                        <p:cTn id="10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 C 0.21419 0.01574 0.20625 0.15463 0.29622 0.16481 C 0.38607 0.175 0.44961 0.06065 0.53893 0.06065 C 0.62786 0.06088 0.7539 0.15556 0.83047 0.16528 C 0.90716 0.17477 0.95872 0.11944 0.99883 0.11806 C 1.03867 0.1169 1.08086 0.11435 1.10872 0.13403 " pathEditMode="relative" rAng="0" ptsTypes="AAAAAA">
                                      <p:cBhvr>
                                        <p:cTn id="12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14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04167E-6 4.44444E-6 C 0.10208 -0.04908 0.21654 -0.11968 0.30768 -0.10232 C 0.39909 -0.0845 0.46875 0.08726 0.54713 0.10532 C 0.62565 0.12314 0.70755 0.00439 0.77799 0.00532 C 0.84831 0.00648 0.92682 0.12685 0.96953 0.11157 C 1.01185 0.0956 1.06172 0.07199 1.08607 0.04351 " pathEditMode="relative" rAng="0" ptsTypes="AAAA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18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5E-6 4.44444E-6 C 0.20963 0.00347 0.22487 0.41944 0.33932 0.40717 C 0.45338 0.39467 0.59153 0.1162 0.69205 0.09027 C 0.79245 0.06412 0.86992 0.24375 0.94166 0.24953 C 1.01354 0.25555 1.07448 0.14745 1.12317 0.12592 C 1.17226 0.1037 1.20521 0.12638 1.23867 0.14814 " pathEditMode="relative" rAng="0" ptsTypes="AAAAAA">
                                      <p:cBhvr>
                                        <p:cTn id="22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24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3.54167E-6 -0.00023 C 0.11523 0.02384 0.20091 -0.20486 0.30286 -0.18148 C 0.40429 -0.1581 0.52265 0.11806 0.61093 0.13982 C 0.69909 0.16181 0.77226 -0.01967 0.83216 -0.05023 C 0.89257 -0.08102 0.93945 -0.0588 0.97187 -0.04444 C 1.00416 -0.03009 1.05494 0.02685 1.07903 -0.00139 " pathEditMode="relative" rAng="0" ptsTypes="AAAAAA">
                                      <p:cBhvr>
                                        <p:cTn id="26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8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4.58333E-6 0.00093 C 0.25403 0.02246 0.25976 0.32454 0.38372 0.32408 C 0.50781 0.32338 0.63789 -0.00833 0.74375 -0.00185 C 0.84934 0.00463 0.93411 0.34468 1.01835 0.36273 C 1.10234 0.38056 1.20078 0.10764 1.24843 0.10556 C 1.29544 0.10394 1.28203 0.16644 1.3151 0.19468 " pathEditMode="relative" rAng="0" ptsTypes="AAAAAA">
                                      <p:cBhvr>
                                        <p:cTn id="28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30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4.58333E-6 0.06458 C 0.11224 -0.01482 0.23815 -0.12871 0.33867 -0.1007 C 0.43958 -0.072 0.51627 0.20555 0.6026 0.23472 C 0.68906 0.26342 0.77929 0.07175 0.8569 0.07314 C 0.93385 0.075 1.02083 0.26944 1.06796 0.24467 C 1.11458 0.21898 1.16953 0.18078 1.19635 0.13495 " pathEditMode="relative" rAng="0" ptsTypes="AAAAAA">
                                      <p:cBhvr>
                                        <p:cTn id="32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2.91667E-6 -0.00093 C 0.08946 -0.02361 0.23542 0.26597 0.33334 0.26921 C 0.43125 0.27269 0.52266 0.02616 0.5875 0.01921 C 0.65235 0.01227 0.71289 0.13495 0.77943 0.14398 C 0.84558 0.15324 0.94323 0.08958 0.98581 0.07431 C 1.02826 0.05833 1.05131 0.09792 1.0806 0.08542 " pathEditMode="relative" rAng="0" ptsTypes="AAAAAA">
                                      <p:cBhvr>
                                        <p:cTn id="34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1.66667E-6 0.07801 C 0.12565 0.16759 0.22526 -0.05278 0.3289 -0.02847 C 0.43138 -0.00301 0.522 0.21134 0.6168 0.22824 C 0.71159 0.24514 0.82213 0.06111 0.89765 0.07292 C 0.97344 0.08565 1.02357 0.35833 1.07005 0.30255 C 1.11627 0.24444 1.15052 0.17755 1.17682 0.07454 " pathEditMode="relative" rAng="0" ptsTypes="AAAAAA">
                                      <p:cBhvr>
                                        <p:cTn id="36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8 -0.00278 -0.23529 -0.00324 C -0.30443 -0.00417 -0.42695 -0.00533 -0.6207 -0.00741 " pathEditMode="relative" rAng="0" ptsTypes="AAA">
                                      <p:cBhvr>
                                        <p:cTn id="41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4 -0.00208 C -0.01758 -0.00046 -0.02696 7.40741E-7 -0.03737 0.00093 C -0.04844 0.00162 -0.06771 0.00301 -0.09831 0.00602 " pathEditMode="relative" rAng="0" ptsTypes="AAA">
                                      <p:cBhvr>
                                        <p:cTn id="46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39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5 0.00069 -0.11667 0.00926 C -0.14362 0.0118 -0.67292 0.04375 -0.8069 0.05347 " pathEditMode="relative" rAng="0" ptsTypes="AAAA">
                                      <p:cBhvr>
                                        <p:cTn id="51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53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55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3 0.02176 -0.18958 0.03079 -0.26653 0.03958 C -0.34492 0.05093 -0.48476 0.07037 -0.7052 0.1037 " pathEditMode="relative" rAng="0" ptsTypes="AAA">
                                      <p:cBhvr>
                                        <p:cTn id="60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2604 0.00393 -0.03984 0.00555 -0.05599 0.0074 C -0.07239 0.00972 -0.10169 0.01365 -0.14791 0.0206 " pathEditMode="relative" rAng="0" ptsTypes="AAA">
                                      <p:cBhvr>
                                        <p:cTn id="65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7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9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33333E-6 2.59259E-6 C -0.01706 -0.00486 -0.0362 -0.0088 -0.0668 -0.01204 C -0.0974 -0.01528 -0.19024 -0.02014 -0.30469 -0.0206 " pathEditMode="relative" rAng="0" ptsTypes="AAA">
                                      <p:cBhvr>
                                        <p:cTn id="74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76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78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1.25E-6 -2.22222E-6 C -0.05286 0.00185 -0.08424 0.00509 -0.11237 0.00695 C -0.13958 0.0088 -0.20156 0.01482 -0.29883 0.02755 " pathEditMode="relative" rAng="0" ptsTypes="AAA">
                                      <p:cBhvr>
                                        <p:cTn id="83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5" y="136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-8.33333E-7 7.40741E-7 C -0.0444 0.00532 -0.06862 0.00718 -0.09661 0.01018 C -0.12513 0.01273 -0.17591 0.01713 -0.25612 0.02708 " pathEditMode="relative" rAng="0" ptsTypes="AAA">
                                      <p:cBhvr>
                                        <p:cTn id="88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9 0.00416 -0.33099 0.03009 -0.37331 0.03333 C -0.41601 0.03657 -0.50117 0.03796 -0.74818 0.03773 " pathEditMode="relative" rAng="0" ptsTypes="AAA">
                                      <p:cBhvr>
                                        <p:cTn id="93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95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97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2 -0.00555 -0.03294 -0.00648 C -0.0401 -0.00741 -0.1875 -0.02384 -0.22448 -0.02824 " pathEditMode="relative" rAng="0" ptsTypes="AAAA">
                                      <p:cBhvr>
                                        <p:cTn id="102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04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06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7 0.00138 -0.11302 0.00185 C -0.14635 0.00277 -0.20573 0.00393 -0.29922 0.00648 " pathEditMode="relative" rAng="0" ptsTypes="AAA">
                                      <p:cBhvr>
                                        <p:cTn id="111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13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15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5 0.00069 -0.05261 0.00116 -0.07383 0.00185 C -0.09545 0.00254 -0.13425 0.0037 -0.19519 0.00602 " pathEditMode="relative" rAng="0" ptsTypes="AAA">
                                      <p:cBhvr>
                                        <p:cTn id="120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39 -0.0007 C -0.01302 -0.00232 -0.01992 -0.00278 -0.02786 -0.00348 C -0.03594 -0.00417 -0.05052 -0.00533 -0.07331 -0.00741 " pathEditMode="relative" rAng="0" ptsTypes="AAA">
                                      <p:cBhvr>
                                        <p:cTn id="125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-34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1 -0.00231 -0.01446 -0.00277 -0.02032 -0.00347 C -0.02618 -0.00416 -0.03659 -0.00532 -0.05313 -0.0074 " pathEditMode="relative" rAng="0" ptsTypes="AAA">
                                      <p:cBhvr>
                                        <p:cTn id="130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32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34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39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7 -0.00069 C -0.00131 -0.00139 -0.00404 -0.00139 -0.00665 -0.00139 C -0.00873 -0.00162 -0.01277 -0.00162 -0.01589 -0.00278 C -0.01967 -0.00278 -0.0392 -0.00486 -0.04675 -0.00555 " pathEditMode="relative" rAng="0" ptsTypes="AAAA">
                                      <p:cBhvr>
                                        <p:cTn id="144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46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48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5 0.01504 -0.0405 0.02268 C -0.05716 0.0294 -0.07448 0.03565 -0.09961 0.0412 C -0.12435 0.04629 -0.12943 0.03171 -0.17735 0.04491 " pathEditMode="relative" rAng="0" ptsTypes="AAAA">
                                      <p:cBhvr>
                                        <p:cTn id="153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 -0.0088 C -0.06458 -0.01505 -0.075 -0.02153 -0.10169 -0.03727 " pathEditMode="relative" rAng="0" ptsTypes="AAA">
                                      <p:cBhvr>
                                        <p:cTn id="158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39 -0.0007 C -0.01184 -0.00232 -0.01783 -0.00278 -0.025 -0.00347 C -0.03229 -0.00417 -0.04531 -0.00533 -0.06549 -0.00741 " pathEditMode="relative" rAng="0" ptsTypes="AAA">
                                      <p:cBhvr>
                                        <p:cTn id="163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-347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6 0.0132 " pathEditMode="relative" rAng="0" ptsTypes="AAA">
                                      <p:cBhvr>
                                        <p:cTn id="168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70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72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77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79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81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2.70833E-6 0.00417 C -0.03828 0.00139 -0.23086 0.00856 -0.25677 0.00995 C -0.28281 0.01111 -0.5375 0.01852 -0.70299 0.02106 " pathEditMode="relative" rAng="0" ptsTypes="AAA">
                                      <p:cBhvr>
                                        <p:cTn id="186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8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90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>
            <a:spLocks/>
          </p:cNvSpPr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5" name="Freeform 197"/>
          <p:cNvSpPr>
            <a:spLocks/>
          </p:cNvSpPr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2" name="Freeform 204"/>
          <p:cNvSpPr>
            <a:spLocks/>
          </p:cNvSpPr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Freeform 212"/>
          <p:cNvSpPr>
            <a:spLocks/>
          </p:cNvSpPr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Freeform 213"/>
          <p:cNvSpPr>
            <a:spLocks/>
          </p:cNvSpPr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Freeform 214"/>
          <p:cNvSpPr>
            <a:spLocks/>
          </p:cNvSpPr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3" name="Freeform 215"/>
          <p:cNvSpPr>
            <a:spLocks/>
          </p:cNvSpPr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5" name="Freeform 217"/>
          <p:cNvSpPr>
            <a:spLocks/>
          </p:cNvSpPr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6" name="Freeform 218"/>
          <p:cNvSpPr>
            <a:spLocks/>
          </p:cNvSpPr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7" name="Freeform 219"/>
          <p:cNvSpPr>
            <a:spLocks/>
          </p:cNvSpPr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Freeform 220"/>
          <p:cNvSpPr>
            <a:spLocks/>
          </p:cNvSpPr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Freeform 227"/>
          <p:cNvSpPr>
            <a:spLocks/>
          </p:cNvSpPr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8" name="Freeform 230"/>
          <p:cNvSpPr>
            <a:spLocks/>
          </p:cNvSpPr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9" name="Freeform 231"/>
          <p:cNvSpPr>
            <a:spLocks/>
          </p:cNvSpPr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4" name="Freeform 196"/>
          <p:cNvSpPr>
            <a:spLocks/>
          </p:cNvSpPr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4" name="Freeform 206"/>
          <p:cNvSpPr>
            <a:spLocks/>
          </p:cNvSpPr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1" name="Freeform 233"/>
          <p:cNvSpPr>
            <a:spLocks/>
          </p:cNvSpPr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6" name="Freeform 198"/>
          <p:cNvSpPr>
            <a:spLocks/>
          </p:cNvSpPr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7" name="Freeform 199"/>
          <p:cNvSpPr>
            <a:spLocks/>
          </p:cNvSpPr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8" name="Freeform 200"/>
          <p:cNvSpPr>
            <a:spLocks/>
          </p:cNvSpPr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4" name="Freeform 216"/>
          <p:cNvSpPr>
            <a:spLocks/>
          </p:cNvSpPr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9" name="Freeform 221"/>
          <p:cNvSpPr>
            <a:spLocks/>
          </p:cNvSpPr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1" name="Freeform 223"/>
          <p:cNvSpPr>
            <a:spLocks/>
          </p:cNvSpPr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0" name="Freeform 232"/>
          <p:cNvSpPr>
            <a:spLocks/>
          </p:cNvSpPr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cs typeface="+mn-ea"/>
                <a:sym typeface="+mn-lt"/>
              </a:rPr>
              <a:t>1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73024" y="3791217"/>
            <a:ext cx="6772322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2"/>
                </a:solidFill>
                <a:cs typeface="+mn-ea"/>
                <a:sym typeface="+mn-lt"/>
              </a:rPr>
              <a:t>詹姆斯</a:t>
            </a:r>
            <a:r>
              <a:rPr lang="en-US" altLang="zh-CN" sz="2000">
                <a:solidFill>
                  <a:schemeClr val="tx2"/>
                </a:solidFill>
                <a:cs typeface="+mn-ea"/>
                <a:sym typeface="+mn-lt"/>
              </a:rPr>
              <a:t>·</a:t>
            </a:r>
            <a:r>
              <a:rPr lang="zh-CN" altLang="en-US" sz="2000">
                <a:solidFill>
                  <a:schemeClr val="tx2"/>
                </a:solidFill>
                <a:cs typeface="+mn-ea"/>
                <a:sym typeface="+mn-lt"/>
              </a:rPr>
              <a:t>格拉斯曼提出，基于社交网络技术的“公共外交</a:t>
            </a:r>
            <a:r>
              <a:rPr lang="en-US" altLang="zh-CN" sz="2000">
                <a:solidFill>
                  <a:schemeClr val="tx2"/>
                </a:solidFill>
                <a:cs typeface="+mn-ea"/>
                <a:sym typeface="+mn-lt"/>
              </a:rPr>
              <a:t>2.0”</a:t>
            </a:r>
            <a:r>
              <a:rPr lang="zh-CN" altLang="en-US" sz="2000">
                <a:solidFill>
                  <a:schemeClr val="tx2"/>
                </a:solidFill>
                <a:cs typeface="+mn-ea"/>
                <a:sym typeface="+mn-lt"/>
              </a:rPr>
              <a:t>是新媒介语境下美国公共外交应对挑战的最佳方法。</a:t>
            </a:r>
            <a:endParaRPr lang="en-US" altLang="zh-CN" sz="12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251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01 </a:t>
            </a:r>
            <a:r>
              <a:rPr kumimoji="1" lang="zh-CN" altLang="en-US" sz="3200" b="1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背景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62" name="直接连接符 61"/>
          <p:cNvCxnSpPr>
            <a:cxnSpLocks/>
          </p:cNvCxnSpPr>
          <p:nvPr/>
        </p:nvCxnSpPr>
        <p:spPr>
          <a:xfrm>
            <a:off x="4778443" y="3631262"/>
            <a:ext cx="6538486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44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0.03889 L 3.95833E-6 -0.07176 " pathEditMode="relative" rAng="0" ptsTypes="AA">
                                      <p:cBhvr>
                                        <p:cTn id="263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1.85185E-6 " pathEditMode="relative" rAng="0" ptsTypes="AA">
                                      <p:cBhvr>
                                        <p:cTn id="2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8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1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4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6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6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8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0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2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3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4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6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8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9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0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1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2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3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4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5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7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9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1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3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5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24519" y="-163254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4" name="椭圆 343"/>
          <p:cNvSpPr/>
          <p:nvPr/>
        </p:nvSpPr>
        <p:spPr>
          <a:xfrm>
            <a:off x="6006553" y="2314830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7" name="文本框 346"/>
          <p:cNvSpPr txBox="1"/>
          <p:nvPr/>
        </p:nvSpPr>
        <p:spPr>
          <a:xfrm>
            <a:off x="6175610" y="2209775"/>
            <a:ext cx="511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《</a:t>
            </a:r>
            <a:r>
              <a:rPr lang="zh-CN" altLang="en-US">
                <a:cs typeface="+mn-ea"/>
                <a:sym typeface="+mn-lt"/>
              </a:rPr>
              <a:t>从美国驻华大使馆微博运营看其对华公共外交</a:t>
            </a:r>
            <a:r>
              <a:rPr lang="en-US" altLang="zh-CN">
                <a:cs typeface="+mn-ea"/>
                <a:sym typeface="+mn-lt"/>
              </a:rPr>
              <a:t>》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49" name="椭圆 348"/>
          <p:cNvSpPr/>
          <p:nvPr/>
        </p:nvSpPr>
        <p:spPr>
          <a:xfrm>
            <a:off x="6016388" y="5254376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CA04C7-E495-3DB4-B27B-8BBD17C67969}"/>
              </a:ext>
            </a:extLst>
          </p:cNvPr>
          <p:cNvSpPr txBox="1"/>
          <p:nvPr/>
        </p:nvSpPr>
        <p:spPr>
          <a:xfrm>
            <a:off x="415740" y="1290649"/>
            <a:ext cx="4756028" cy="1596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>
                <a:solidFill>
                  <a:schemeClr val="tx2"/>
                </a:solidFill>
                <a:cs typeface="+mn-ea"/>
              </a:rPr>
              <a:t>微博外交：</a:t>
            </a:r>
            <a:endParaRPr lang="en-US" altLang="zh-CN" sz="2000" b="1">
              <a:solidFill>
                <a:schemeClr val="tx2"/>
              </a:solidFill>
              <a:cs typeface="+mn-ea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2"/>
                </a:solidFill>
                <a:cs typeface="+mn-ea"/>
              </a:rPr>
              <a:t>基于“推特”、“脸书”等微博平台的外交活动或行为</a:t>
            </a:r>
            <a:endParaRPr lang="en-US" altLang="zh-CN" sz="2000">
              <a:solidFill>
                <a:schemeClr val="tx2"/>
              </a:solidFill>
              <a:cs typeface="+mn-ea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2"/>
                </a:solidFill>
                <a:cs typeface="+mn-ea"/>
              </a:rPr>
              <a:t>即时性、交互性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985F109-F009-FF30-404E-FEABC002DD0E}"/>
              </a:ext>
            </a:extLst>
          </p:cNvPr>
          <p:cNvSpPr/>
          <p:nvPr/>
        </p:nvSpPr>
        <p:spPr>
          <a:xfrm>
            <a:off x="6016387" y="3045184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585DA9-A7CC-9700-24EC-BE5F7F44E160}"/>
              </a:ext>
            </a:extLst>
          </p:cNvPr>
          <p:cNvSpPr txBox="1"/>
          <p:nvPr/>
        </p:nvSpPr>
        <p:spPr>
          <a:xfrm>
            <a:off x="6165776" y="3665928"/>
            <a:ext cx="613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cs typeface="+mn-ea"/>
              </a:rPr>
              <a:t>《</a:t>
            </a:r>
            <a:r>
              <a:rPr lang="zh-CN" altLang="en-US">
                <a:cs typeface="+mn-ea"/>
              </a:rPr>
              <a:t>美国驻华使馆政务微博话语探析</a:t>
            </a:r>
            <a:r>
              <a:rPr lang="en-US" altLang="zh-CN">
                <a:cs typeface="+mn-ea"/>
              </a:rPr>
              <a:t>》</a:t>
            </a:r>
            <a:endParaRPr lang="zh-CN" altLang="en-US">
              <a:cs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F791A62-E357-B995-E1B2-DA34EE294BE3}"/>
              </a:ext>
            </a:extLst>
          </p:cNvPr>
          <p:cNvSpPr txBox="1"/>
          <p:nvPr/>
        </p:nvSpPr>
        <p:spPr>
          <a:xfrm>
            <a:off x="2664701" y="2982416"/>
            <a:ext cx="3185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《</a:t>
            </a:r>
            <a:r>
              <a:rPr lang="zh-CN" altLang="en-US"/>
              <a:t>社交媒体中国家形象的构建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94E618F-F8C5-4A81-A556-C0D3A8881D7D}"/>
              </a:ext>
            </a:extLst>
          </p:cNvPr>
          <p:cNvSpPr txBox="1"/>
          <p:nvPr/>
        </p:nvSpPr>
        <p:spPr>
          <a:xfrm>
            <a:off x="6165776" y="5161524"/>
            <a:ext cx="4192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《</a:t>
            </a:r>
            <a:r>
              <a:rPr lang="zh-CN" altLang="en-US"/>
              <a:t>美国驻华大使馆微博议题设置与策略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C772E1-A090-1354-0E6F-60C752F7A22A}"/>
              </a:ext>
            </a:extLst>
          </p:cNvPr>
          <p:cNvSpPr txBox="1"/>
          <p:nvPr/>
        </p:nvSpPr>
        <p:spPr>
          <a:xfrm>
            <a:off x="2220634" y="4408846"/>
            <a:ext cx="362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《</a:t>
            </a:r>
            <a:r>
              <a:rPr lang="zh-CN" altLang="en-US"/>
              <a:t>美国驻华使馆微博使用情况研究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5CFC0B68-3E8B-7653-B346-F0212F07D0ED}"/>
              </a:ext>
            </a:extLst>
          </p:cNvPr>
          <p:cNvSpPr/>
          <p:nvPr/>
        </p:nvSpPr>
        <p:spPr>
          <a:xfrm>
            <a:off x="6016387" y="377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27444C9C-8F24-9D07-C149-D87114B29E53}"/>
              </a:ext>
            </a:extLst>
          </p:cNvPr>
          <p:cNvSpPr/>
          <p:nvPr/>
        </p:nvSpPr>
        <p:spPr>
          <a:xfrm>
            <a:off x="6016387" y="4513901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34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/>
      <p:bldP spid="11" grpId="0"/>
      <p:bldP spid="49" grpId="0"/>
      <p:bldP spid="59" grpId="0"/>
      <p:bldP spid="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>
            <a:spLocks/>
          </p:cNvSpPr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5" name="Freeform 197"/>
          <p:cNvSpPr>
            <a:spLocks/>
          </p:cNvSpPr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2" name="Freeform 204"/>
          <p:cNvSpPr>
            <a:spLocks/>
          </p:cNvSpPr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Freeform 212"/>
          <p:cNvSpPr>
            <a:spLocks/>
          </p:cNvSpPr>
          <p:nvPr/>
        </p:nvSpPr>
        <p:spPr bwMode="auto">
          <a:xfrm>
            <a:off x="6957772" y="5492568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Freeform 213"/>
          <p:cNvSpPr>
            <a:spLocks/>
          </p:cNvSpPr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Freeform 214"/>
          <p:cNvSpPr>
            <a:spLocks/>
          </p:cNvSpPr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3" name="Freeform 215"/>
          <p:cNvSpPr>
            <a:spLocks/>
          </p:cNvSpPr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5" name="Freeform 217"/>
          <p:cNvSpPr>
            <a:spLocks/>
          </p:cNvSpPr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6" name="Freeform 218"/>
          <p:cNvSpPr>
            <a:spLocks/>
          </p:cNvSpPr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7" name="Freeform 219"/>
          <p:cNvSpPr>
            <a:spLocks/>
          </p:cNvSpPr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Freeform 220"/>
          <p:cNvSpPr>
            <a:spLocks/>
          </p:cNvSpPr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7496357" y="5628607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Freeform 227"/>
          <p:cNvSpPr>
            <a:spLocks/>
          </p:cNvSpPr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226" y="5468424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8011262" y="5548283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8" name="Freeform 230"/>
          <p:cNvSpPr>
            <a:spLocks/>
          </p:cNvSpPr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9" name="Freeform 231"/>
          <p:cNvSpPr>
            <a:spLocks/>
          </p:cNvSpPr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4" name="Freeform 196"/>
          <p:cNvSpPr>
            <a:spLocks/>
          </p:cNvSpPr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4" name="Freeform 206"/>
          <p:cNvSpPr>
            <a:spLocks/>
          </p:cNvSpPr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1" name="Freeform 233"/>
          <p:cNvSpPr>
            <a:spLocks/>
          </p:cNvSpPr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6" name="Freeform 198"/>
          <p:cNvSpPr>
            <a:spLocks/>
          </p:cNvSpPr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7" name="Freeform 199"/>
          <p:cNvSpPr>
            <a:spLocks/>
          </p:cNvSpPr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8" name="Freeform 200"/>
          <p:cNvSpPr>
            <a:spLocks/>
          </p:cNvSpPr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4" name="Freeform 216"/>
          <p:cNvSpPr>
            <a:spLocks/>
          </p:cNvSpPr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9" name="Freeform 221"/>
          <p:cNvSpPr>
            <a:spLocks/>
          </p:cNvSpPr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1" name="Freeform 223"/>
          <p:cNvSpPr>
            <a:spLocks/>
          </p:cNvSpPr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0" name="Freeform 232"/>
          <p:cNvSpPr>
            <a:spLocks/>
          </p:cNvSpPr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cs typeface="+mn-ea"/>
                <a:sym typeface="+mn-lt"/>
              </a:rPr>
              <a:t>2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00937" y="3750262"/>
            <a:ext cx="6032015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tx2"/>
                </a:solidFill>
                <a:cs typeface="+mn-ea"/>
                <a:sym typeface="+mn-lt"/>
              </a:rPr>
              <a:t>选取“美国驻华大使馆”新浪微博官方账号作为研究对象，因为该微博处于美国官方在华微博群中心地位，建立时间较早，更具有全国性、官方性和代表性。</a:t>
            </a:r>
            <a:endParaRPr lang="en-US" altLang="zh-CN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251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数据</a:t>
            </a:r>
          </a:p>
        </p:txBody>
      </p:sp>
      <p:cxnSp>
        <p:nvCxnSpPr>
          <p:cNvPr id="62" name="直接连接符 61"/>
          <p:cNvCxnSpPr>
            <a:cxnSpLocks/>
          </p:cNvCxnSpPr>
          <p:nvPr/>
        </p:nvCxnSpPr>
        <p:spPr>
          <a:xfrm>
            <a:off x="4778443" y="3631262"/>
            <a:ext cx="5895309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3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0.03889 L -3.95833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0.03842 L -3.95833E-6 1.85185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44836" y="118474"/>
            <a:ext cx="128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2.1</a:t>
            </a:r>
            <a:endParaRPr lang="zh-CN" altLang="en-US" dirty="0">
              <a:sym typeface="+mn-lt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D8A9111-3FCF-9A4A-47EB-194C44F1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707" y="1851974"/>
            <a:ext cx="7772400" cy="5162994"/>
          </a:xfrm>
          <a:prstGeom prst="rect">
            <a:avLst/>
          </a:prstGeom>
        </p:spPr>
      </p:pic>
      <p:sp>
        <p:nvSpPr>
          <p:cNvPr id="7" name="矩形 60">
            <a:extLst>
              <a:ext uri="{FF2B5EF4-FFF2-40B4-BE49-F238E27FC236}">
                <a16:creationId xmlns:a16="http://schemas.microsoft.com/office/drawing/2014/main" id="{C9858B61-5057-EF86-DB99-4720F8065D0B}"/>
              </a:ext>
            </a:extLst>
          </p:cNvPr>
          <p:cNvSpPr/>
          <p:nvPr/>
        </p:nvSpPr>
        <p:spPr>
          <a:xfrm>
            <a:off x="2133832" y="484017"/>
            <a:ext cx="4091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数据来源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1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 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-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 官方 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API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4B1B73F2-B395-7521-4597-C1AA434B22FD}"/>
              </a:ext>
            </a:extLst>
          </p:cNvPr>
          <p:cNvSpPr/>
          <p:nvPr/>
        </p:nvSpPr>
        <p:spPr>
          <a:xfrm>
            <a:off x="1003388" y="1987037"/>
            <a:ext cx="3232319" cy="2269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数据来源正规可靠</a:t>
            </a:r>
            <a:endParaRPr lang="en-US" altLang="zh-CN" sz="2000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需要实名认证</a:t>
            </a:r>
            <a:endParaRPr lang="en-US" altLang="zh-CN" sz="2000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审核缓慢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38C76-A117-E8F3-5F75-30923999B153}"/>
              </a:ext>
            </a:extLst>
          </p:cNvPr>
          <p:cNvSpPr txBox="1"/>
          <p:nvPr/>
        </p:nvSpPr>
        <p:spPr>
          <a:xfrm>
            <a:off x="973488" y="4937740"/>
            <a:ext cx="256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未赶上使用</a:t>
            </a:r>
          </a:p>
        </p:txBody>
      </p:sp>
    </p:spTree>
    <p:extLst>
      <p:ext uri="{BB962C8B-B14F-4D97-AF65-F5344CB8AC3E}">
        <p14:creationId xmlns:p14="http://schemas.microsoft.com/office/powerpoint/2010/main" val="254903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5" grpId="1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0">
            <a:extLst>
              <a:ext uri="{FF2B5EF4-FFF2-40B4-BE49-F238E27FC236}">
                <a16:creationId xmlns:a16="http://schemas.microsoft.com/office/drawing/2014/main" id="{C9858B61-5057-EF86-DB99-4720F8065D0B}"/>
              </a:ext>
            </a:extLst>
          </p:cNvPr>
          <p:cNvSpPr/>
          <p:nvPr/>
        </p:nvSpPr>
        <p:spPr>
          <a:xfrm>
            <a:off x="2133832" y="484017"/>
            <a:ext cx="5694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数据来源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2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 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–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 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GitHub 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爬虫项目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4B1B73F2-B395-7521-4597-C1AA434B22FD}"/>
              </a:ext>
            </a:extLst>
          </p:cNvPr>
          <p:cNvSpPr/>
          <p:nvPr/>
        </p:nvSpPr>
        <p:spPr>
          <a:xfrm>
            <a:off x="591366" y="1684821"/>
            <a:ext cx="3841924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项目均无接口文档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难以使用</a:t>
            </a: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 Python 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调用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可能存在隐形问题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Debug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 困难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38C76-A117-E8F3-5F75-30923999B153}"/>
              </a:ext>
            </a:extLst>
          </p:cNvPr>
          <p:cNvSpPr txBox="1"/>
          <p:nvPr/>
        </p:nvSpPr>
        <p:spPr>
          <a:xfrm>
            <a:off x="1233431" y="5719918"/>
            <a:ext cx="256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使用不便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11751-607C-595C-E759-0D1BEAC8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583" y="1068792"/>
            <a:ext cx="7772400" cy="6180650"/>
          </a:xfrm>
          <a:prstGeom prst="rect">
            <a:avLst/>
          </a:prstGeom>
        </p:spPr>
      </p:pic>
      <p:sp>
        <p:nvSpPr>
          <p:cNvPr id="4" name="文本框 64">
            <a:extLst>
              <a:ext uri="{FF2B5EF4-FFF2-40B4-BE49-F238E27FC236}">
                <a16:creationId xmlns:a16="http://schemas.microsoft.com/office/drawing/2014/main" id="{73458665-82CA-51D1-8531-51BAE73C8D1F}"/>
              </a:ext>
            </a:extLst>
          </p:cNvPr>
          <p:cNvSpPr txBox="1"/>
          <p:nvPr/>
        </p:nvSpPr>
        <p:spPr>
          <a:xfrm>
            <a:off x="144836" y="118474"/>
            <a:ext cx="128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2.1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120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15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24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7" grpId="0"/>
      <p:bldP spid="9" grpId="0"/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0">
            <a:extLst>
              <a:ext uri="{FF2B5EF4-FFF2-40B4-BE49-F238E27FC236}">
                <a16:creationId xmlns:a16="http://schemas.microsoft.com/office/drawing/2014/main" id="{C9858B61-5057-EF86-DB99-4720F8065D0B}"/>
              </a:ext>
            </a:extLst>
          </p:cNvPr>
          <p:cNvSpPr/>
          <p:nvPr/>
        </p:nvSpPr>
        <p:spPr>
          <a:xfrm>
            <a:off x="2133832" y="484017"/>
            <a:ext cx="581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数据来源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3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 </a:t>
            </a:r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–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 分析接口自行请求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4B1B73F2-B395-7521-4597-C1AA434B22FD}"/>
              </a:ext>
            </a:extLst>
          </p:cNvPr>
          <p:cNvSpPr/>
          <p:nvPr/>
        </p:nvSpPr>
        <p:spPr>
          <a:xfrm>
            <a:off x="579102" y="1222253"/>
            <a:ext cx="3841924" cy="2931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JSON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 接口未加密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方便程序化调用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Debug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 简单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仅用于学术研究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38C76-A117-E8F3-5F75-30923999B153}"/>
              </a:ext>
            </a:extLst>
          </p:cNvPr>
          <p:cNvSpPr txBox="1"/>
          <p:nvPr/>
        </p:nvSpPr>
        <p:spPr>
          <a:xfrm>
            <a:off x="1014817" y="4486680"/>
            <a:ext cx="256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最终方案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3C594-D839-A6F2-355D-07271D43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08" y="1191045"/>
            <a:ext cx="7772400" cy="5875432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4F5DBD5F-B5FE-B042-2253-8AAC1A853AB0}"/>
              </a:ext>
            </a:extLst>
          </p:cNvPr>
          <p:cNvSpPr/>
          <p:nvPr/>
        </p:nvSpPr>
        <p:spPr>
          <a:xfrm>
            <a:off x="776783" y="5401462"/>
            <a:ext cx="3224797" cy="1156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ea typeface="SimHei" panose="02010609060101010101" pitchFamily="49" charset="-122"/>
                <a:cs typeface="+mn-ea"/>
                <a:sym typeface="+mn-lt"/>
              </a:rPr>
              <a:t>相关代码存储于</a:t>
            </a:r>
            <a:endParaRPr lang="en-US" altLang="zh-CN" sz="16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ea typeface="SimHei" panose="02010609060101010101" pitchFamily="49" charset="-122"/>
                <a:cs typeface="+mn-ea"/>
                <a:sym typeface="+mn-lt"/>
              </a:rPr>
              <a:t>post_crawler.py</a:t>
            </a:r>
            <a:endParaRPr lang="en-US" altLang="zh-CN" sz="16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comment_crawler.py</a:t>
            </a:r>
            <a:endParaRPr lang="en-US" sz="1600" dirty="0"/>
          </a:p>
        </p:txBody>
      </p:sp>
      <p:sp>
        <p:nvSpPr>
          <p:cNvPr id="5" name="文本框 64">
            <a:extLst>
              <a:ext uri="{FF2B5EF4-FFF2-40B4-BE49-F238E27FC236}">
                <a16:creationId xmlns:a16="http://schemas.microsoft.com/office/drawing/2014/main" id="{DA3026B6-571A-E153-A708-937A0B46DDC8}"/>
              </a:ext>
            </a:extLst>
          </p:cNvPr>
          <p:cNvSpPr txBox="1"/>
          <p:nvPr/>
        </p:nvSpPr>
        <p:spPr>
          <a:xfrm>
            <a:off x="144836" y="118474"/>
            <a:ext cx="128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2.1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30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15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24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7" grpId="0"/>
      <p:bldP spid="9" grpId="0"/>
      <p:bldP spid="4" grpId="0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0">
            <a:extLst>
              <a:ext uri="{FF2B5EF4-FFF2-40B4-BE49-F238E27FC236}">
                <a16:creationId xmlns:a16="http://schemas.microsoft.com/office/drawing/2014/main" id="{C9858B61-5057-EF86-DB99-4720F8065D0B}"/>
              </a:ext>
            </a:extLst>
          </p:cNvPr>
          <p:cNvSpPr/>
          <p:nvPr/>
        </p:nvSpPr>
        <p:spPr>
          <a:xfrm>
            <a:off x="2133832" y="48401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数据爬取</a:t>
            </a:r>
            <a:endParaRPr kumimoji="1" lang="zh-CN" altLang="en-US" sz="3200" b="1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4B1B73F2-B395-7521-4597-C1AA434B22FD}"/>
              </a:ext>
            </a:extLst>
          </p:cNvPr>
          <p:cNvSpPr/>
          <p:nvPr/>
        </p:nvSpPr>
        <p:spPr>
          <a:xfrm>
            <a:off x="973488" y="1501560"/>
            <a:ext cx="4245356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提供 </a:t>
            </a: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Cookie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 并向接口请求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循环爬取最近</a:t>
            </a: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600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条博文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「长文本」单独请求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爬取每一条推文对应的评论</a:t>
            </a:r>
            <a:endParaRPr lang="en-US" altLang="zh-CN" sz="24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存储为 </a:t>
            </a:r>
            <a:r>
              <a:rPr lang="en-US" altLang="zh-CN" sz="2400" dirty="0">
                <a:ea typeface="SimHei" panose="02010609060101010101" pitchFamily="49" charset="-122"/>
                <a:cs typeface="+mn-ea"/>
                <a:sym typeface="+mn-lt"/>
              </a:rPr>
              <a:t>csv</a:t>
            </a:r>
            <a:r>
              <a:rPr lang="zh-CN" altLang="en-US" sz="2400" dirty="0">
                <a:ea typeface="SimHei" panose="02010609060101010101" pitchFamily="49" charset="-122"/>
                <a:cs typeface="+mn-ea"/>
                <a:sym typeface="+mn-lt"/>
              </a:rPr>
              <a:t> 格式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4F5DBD5F-B5FE-B042-2253-8AAC1A853AB0}"/>
              </a:ext>
            </a:extLst>
          </p:cNvPr>
          <p:cNvSpPr/>
          <p:nvPr/>
        </p:nvSpPr>
        <p:spPr>
          <a:xfrm>
            <a:off x="1458294" y="5438017"/>
            <a:ext cx="3224797" cy="1156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ea typeface="SimHei" panose="02010609060101010101" pitchFamily="49" charset="-122"/>
                <a:cs typeface="+mn-ea"/>
                <a:sym typeface="+mn-lt"/>
              </a:rPr>
              <a:t>相关文件存储于</a:t>
            </a:r>
            <a:endParaRPr lang="en-US" altLang="zh-CN" sz="16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SimHei" panose="02010609060101010101" pitchFamily="49" charset="-122"/>
                <a:cs typeface="+mn-ea"/>
                <a:sym typeface="+mn-lt"/>
              </a:rPr>
              <a:t>data/</a:t>
            </a:r>
            <a:r>
              <a:rPr lang="en-US" altLang="zh-CN" sz="1600" dirty="0" err="1">
                <a:ea typeface="SimHei" panose="02010609060101010101" pitchFamily="49" charset="-122"/>
                <a:cs typeface="+mn-ea"/>
                <a:sym typeface="+mn-lt"/>
              </a:rPr>
              <a:t>posts.csv</a:t>
            </a:r>
            <a:endParaRPr lang="en-US" altLang="zh-CN" sz="1600" dirty="0">
              <a:ea typeface="SimHei" panose="02010609060101010101" pitchFamily="49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data/</a:t>
            </a:r>
            <a:r>
              <a:rPr lang="en-US" sz="1600" dirty="0" err="1"/>
              <a:t>comments.</a:t>
            </a:r>
            <a:r>
              <a:rPr lang="en-US" altLang="zh-CN" sz="1600" dirty="0" err="1">
                <a:ea typeface="SimHei" panose="02010609060101010101" pitchFamily="49" charset="-122"/>
                <a:cs typeface="+mn-ea"/>
                <a:sym typeface="+mn-lt"/>
              </a:rPr>
              <a:t>csv</a:t>
            </a:r>
            <a:endParaRPr lang="en-US" sz="1600" dirty="0"/>
          </a:p>
        </p:txBody>
      </p:sp>
      <p:sp>
        <p:nvSpPr>
          <p:cNvPr id="5" name="文本框 64">
            <a:extLst>
              <a:ext uri="{FF2B5EF4-FFF2-40B4-BE49-F238E27FC236}">
                <a16:creationId xmlns:a16="http://schemas.microsoft.com/office/drawing/2014/main" id="{DA3026B6-571A-E153-A708-937A0B46DDC8}"/>
              </a:ext>
            </a:extLst>
          </p:cNvPr>
          <p:cNvSpPr txBox="1"/>
          <p:nvPr/>
        </p:nvSpPr>
        <p:spPr>
          <a:xfrm>
            <a:off x="144836" y="118474"/>
            <a:ext cx="128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2.2</a:t>
            </a:r>
            <a:endParaRPr lang="zh-CN" altLang="en-US" dirty="0">
              <a:sym typeface="+mn-lt"/>
            </a:endParaRPr>
          </a:p>
        </p:txBody>
      </p:sp>
      <p:pic>
        <p:nvPicPr>
          <p:cNvPr id="2" name="图片 3">
            <a:extLst>
              <a:ext uri="{FF2B5EF4-FFF2-40B4-BE49-F238E27FC236}">
                <a16:creationId xmlns:a16="http://schemas.microsoft.com/office/drawing/2014/main" id="{7B896443-E4F9-C5D0-F4AF-4D325F84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41" y="1699361"/>
            <a:ext cx="5675463" cy="458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24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15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24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7" grpId="0"/>
      <p:bldP spid="9" grpId="0"/>
      <p:bldP spid="4" grpId="0"/>
      <p:bldP spid="5" grpId="0"/>
      <p:bldP spid="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28"/>
  <p:tag name="ISPRING_UUID" val="{91A8A33C-06F4-458A-9E3E-E0FECDA0223B}"/>
  <p:tag name="ISPRING_RESOURCE_FOLDER" val="C:\Users\五毛\Desktop\34线条之美\"/>
  <p:tag name="ISPRING_PRESENTATION_PATH" val="C:\Users\五毛\Desktop\34线条之美.pptx"/>
  <p:tag name="ISPRING_PROJECT_FOLDER_UPDATED" val="1"/>
  <p:tag name="ISPRING_SCREEN_RECS_UPDATED" val="C:\Users\五毛\Desktop\34线条之美\"/>
  <p:tag name="ISPRING_PRESENTATION_TITLE" val="34线条之美"/>
</p:tagLst>
</file>

<file path=ppt/theme/theme1.xml><?xml version="1.0" encoding="utf-8"?>
<a:theme xmlns:a="http://schemas.openxmlformats.org/drawingml/2006/main" name="第一PPT，www.1ppt.com">
  <a:themeElements>
    <a:clrScheme name="34线条之美">
      <a:dk1>
        <a:srgbClr val="1A1D1A"/>
      </a:dk1>
      <a:lt1>
        <a:srgbClr val="FFFFFF"/>
      </a:lt1>
      <a:dk2>
        <a:srgbClr val="545454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kagtzu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D1A"/>
        </a:solidFill>
        <a:ln>
          <a:noFill/>
        </a:ln>
        <a:effectLst>
          <a:outerShdw blurRad="76200" dist="38100" dir="2700000" algn="tl" rotWithShape="0">
            <a:schemeClr val="tx1">
              <a:lumMod val="75000"/>
              <a:lumOff val="25000"/>
              <a:alpha val="4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978</Words>
  <Application>Microsoft Macintosh PowerPoint</Application>
  <PresentationFormat>Widescreen</PresentationFormat>
  <Paragraphs>149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微软雅黑</vt:lpstr>
      <vt:lpstr>SimHei</vt:lpstr>
      <vt:lpstr>Arial</vt:lpstr>
      <vt:lpstr>Calibri</vt:lpstr>
      <vt:lpstr>Wingdings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点线多边形</dc:title>
  <dc:creator/>
  <cp:keywords>www.1ppt.com</cp:keywords>
  <dc:description>www.1ppt.com</dc:description>
  <cp:lastModifiedBy/>
  <cp:revision>1</cp:revision>
  <dcterms:created xsi:type="dcterms:W3CDTF">2017-04-23T09:39:51Z</dcterms:created>
  <dcterms:modified xsi:type="dcterms:W3CDTF">2024-12-05T05:29:06Z</dcterms:modified>
</cp:coreProperties>
</file>